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9"/>
  </p:notesMasterIdLst>
  <p:handoutMasterIdLst>
    <p:handoutMasterId r:id="rId20"/>
  </p:handoutMasterIdLst>
  <p:sldIdLst>
    <p:sldId id="286" r:id="rId2"/>
    <p:sldId id="324" r:id="rId3"/>
    <p:sldId id="334" r:id="rId4"/>
    <p:sldId id="336" r:id="rId5"/>
    <p:sldId id="326" r:id="rId6"/>
    <p:sldId id="279" r:id="rId7"/>
    <p:sldId id="337" r:id="rId8"/>
    <p:sldId id="277" r:id="rId9"/>
    <p:sldId id="283" r:id="rId10"/>
    <p:sldId id="320" r:id="rId11"/>
    <p:sldId id="302" r:id="rId12"/>
    <p:sldId id="304" r:id="rId13"/>
    <p:sldId id="305" r:id="rId14"/>
    <p:sldId id="345" r:id="rId15"/>
    <p:sldId id="347" r:id="rId16"/>
    <p:sldId id="344" r:id="rId17"/>
    <p:sldId id="323" r:id="rId18"/>
  </p:sldIdLst>
  <p:sldSz cx="9144000" cy="6858000" type="screen4x3"/>
  <p:notesSz cx="9942513" cy="67611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CCFFFF"/>
    <a:srgbClr val="00FFFF"/>
    <a:srgbClr val="99FF66"/>
    <a:srgbClr val="CC00FF"/>
    <a:srgbClr val="FF5050"/>
    <a:srgbClr val="FF66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0" autoAdjust="0"/>
    <p:restoredTop sz="89366" autoAdjust="0"/>
  </p:normalViewPr>
  <p:slideViewPr>
    <p:cSldViewPr>
      <p:cViewPr varScale="1">
        <p:scale>
          <a:sx n="92" d="100"/>
          <a:sy n="92" d="100"/>
        </p:scale>
        <p:origin x="9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074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134 миллиона 171 тысяча 547 </a:t>
            </a:r>
            <a:r>
              <a:rPr lang="ru-RU" dirty="0"/>
              <a:t>рублей</a:t>
            </a:r>
          </a:p>
        </c:rich>
      </c:tx>
      <c:layout>
        <c:manualLayout>
          <c:xMode val="edge"/>
          <c:yMode val="edge"/>
          <c:x val="0.26625816993464052"/>
          <c:y val="2.01233768143408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107843137254902E-2"/>
          <c:y val="0.17474386015932869"/>
          <c:w val="0.83905228758169936"/>
          <c:h val="0.673195530202879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cene3d>
              <a:camera prst="orthographicFront"/>
              <a:lightRig rig="glow" dir="t">
                <a:rot lat="0" lon="0" rev="6360000"/>
              </a:lightRig>
            </a:scene3d>
            <a:sp3d>
              <a:bevelT w="95250" h="101600"/>
              <a:contourClr>
                <a:srgbClr val="000000"/>
              </a:contourClr>
            </a:sp3d>
          </c:spPr>
          <c:explosion val="14"/>
          <c:dPt>
            <c:idx val="0"/>
            <c:bubble3D val="0"/>
            <c:spPr>
              <a:solidFill>
                <a:srgbClr val="FF99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glow" dir="t">
                  <a:rot lat="0" lon="0" rev="6360000"/>
                </a:lightRig>
              </a:scene3d>
              <a:sp3d>
                <a:bevelT w="95250" h="1016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8FD-4367-AC54-70B2356563E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glow" dir="t">
                  <a:rot lat="0" lon="0" rev="6360000"/>
                </a:lightRig>
              </a:scene3d>
              <a:sp3d>
                <a:bevelT w="95250" h="1016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48FD-4367-AC54-70B2356563E7}"/>
              </c:ext>
            </c:extLst>
          </c:dPt>
          <c:cat>
            <c:strRef>
              <c:f>Лист1!$A$2:$A$3</c:f>
              <c:strCache>
                <c:ptCount val="2"/>
                <c:pt idx="0">
                  <c:v>Муниципальные программы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FD-4367-AC54-70B2356563E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2D23-462A-801B-4B0FC6D3A7C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2D23-462A-801B-4B0FC6D3A7CD}"/>
              </c:ext>
            </c:extLst>
          </c:dPt>
          <c:cat>
            <c:strRef>
              <c:f>Лист1!$A$2:$A$3</c:f>
              <c:strCache>
                <c:ptCount val="2"/>
                <c:pt idx="0">
                  <c:v>Муниципальные программы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48FD-4367-AC54-70B2356563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196387216303843E-2"/>
          <c:y val="0.92085775205498943"/>
          <c:w val="0.87814317327981062"/>
          <c:h val="7.0879785288739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7757C5-E793-4DEB-BFF3-4E96B04C40DA}" type="doc">
      <dgm:prSet loTypeId="urn:microsoft.com/office/officeart/2005/8/layout/hierarchy3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4D2DBAE7-69AF-4669-A30D-887FB8BDE854}">
      <dgm:prSet phldrT="[Текст]"/>
      <dgm:spPr/>
      <dgm:t>
        <a:bodyPr/>
        <a:lstStyle/>
        <a:p>
          <a:r>
            <a:rPr lang="ru-RU" dirty="0" smtClean="0"/>
            <a:t>Налоговые доходы</a:t>
          </a:r>
          <a:endParaRPr lang="ru-RU" dirty="0"/>
        </a:p>
      </dgm:t>
    </dgm:pt>
    <dgm:pt modelId="{317CBB61-A78B-47EF-B040-8B7CFB75E4D6}" type="parTrans" cxnId="{77DEA1CC-EBA7-4D75-905E-7D0236F263A1}">
      <dgm:prSet/>
      <dgm:spPr/>
      <dgm:t>
        <a:bodyPr/>
        <a:lstStyle/>
        <a:p>
          <a:endParaRPr lang="ru-RU"/>
        </a:p>
      </dgm:t>
    </dgm:pt>
    <dgm:pt modelId="{366CF6FE-FC43-4D5E-B7A9-774C1AA5E18B}" type="sibTrans" cxnId="{77DEA1CC-EBA7-4D75-905E-7D0236F263A1}">
      <dgm:prSet/>
      <dgm:spPr/>
      <dgm:t>
        <a:bodyPr/>
        <a:lstStyle/>
        <a:p>
          <a:endParaRPr lang="ru-RU"/>
        </a:p>
      </dgm:t>
    </dgm:pt>
    <dgm:pt modelId="{24D69744-16F8-4447-9CFA-6BA39D1ACD29}">
      <dgm:prSet phldrT="[Текст]" custT="1"/>
      <dgm:spPr/>
      <dgm:t>
        <a:bodyPr/>
        <a:lstStyle/>
        <a:p>
          <a:r>
            <a:rPr lang="ru-RU" sz="4000" dirty="0" smtClean="0"/>
            <a:t>41%</a:t>
          </a:r>
          <a:endParaRPr lang="ru-RU" sz="4000" dirty="0"/>
        </a:p>
      </dgm:t>
    </dgm:pt>
    <dgm:pt modelId="{16553960-66A4-467D-9873-BCC32494CBB3}" type="parTrans" cxnId="{FF66F81D-72AC-43E1-9963-1DF1F2E62696}">
      <dgm:prSet/>
      <dgm:spPr/>
      <dgm:t>
        <a:bodyPr/>
        <a:lstStyle/>
        <a:p>
          <a:endParaRPr lang="ru-RU"/>
        </a:p>
      </dgm:t>
    </dgm:pt>
    <dgm:pt modelId="{D87CD600-B8F9-4D9D-9A34-46DCFD2AD982}" type="sibTrans" cxnId="{FF66F81D-72AC-43E1-9963-1DF1F2E62696}">
      <dgm:prSet/>
      <dgm:spPr/>
      <dgm:t>
        <a:bodyPr/>
        <a:lstStyle/>
        <a:p>
          <a:endParaRPr lang="ru-RU"/>
        </a:p>
      </dgm:t>
    </dgm:pt>
    <dgm:pt modelId="{4BBC1F2A-D6E1-4CDB-BFD1-E5607263DEF8}">
      <dgm:prSet phldrT="[Текст]" custT="1"/>
      <dgm:spPr/>
      <dgm:t>
        <a:bodyPr/>
        <a:lstStyle/>
        <a:p>
          <a:r>
            <a:rPr lang="ru-RU" sz="2400" dirty="0" smtClean="0"/>
            <a:t>55 455 975</a:t>
          </a:r>
          <a:endParaRPr lang="ru-RU" sz="2400" dirty="0"/>
        </a:p>
      </dgm:t>
    </dgm:pt>
    <dgm:pt modelId="{ED7D5B3F-A7E2-4DA3-A6A8-D11D30E5BA5C}" type="parTrans" cxnId="{5D752678-28CF-44BE-AE13-5387CC41BE9C}">
      <dgm:prSet/>
      <dgm:spPr/>
      <dgm:t>
        <a:bodyPr/>
        <a:lstStyle/>
        <a:p>
          <a:endParaRPr lang="ru-RU"/>
        </a:p>
      </dgm:t>
    </dgm:pt>
    <dgm:pt modelId="{8D17A90F-0F76-4608-ACCF-8C9FAEE89C28}" type="sibTrans" cxnId="{5D752678-28CF-44BE-AE13-5387CC41BE9C}">
      <dgm:prSet/>
      <dgm:spPr/>
      <dgm:t>
        <a:bodyPr/>
        <a:lstStyle/>
        <a:p>
          <a:endParaRPr lang="ru-RU"/>
        </a:p>
      </dgm:t>
    </dgm:pt>
    <dgm:pt modelId="{43D2EB29-1F3B-4DD4-B0F5-80DA3CBDA732}">
      <dgm:prSet phldrT="[Текст]"/>
      <dgm:spPr/>
      <dgm:t>
        <a:bodyPr/>
        <a:lstStyle/>
        <a:p>
          <a:r>
            <a:rPr lang="ru-RU" dirty="0" smtClean="0"/>
            <a:t>Неналоговые доходы </a:t>
          </a:r>
          <a:endParaRPr lang="ru-RU" dirty="0"/>
        </a:p>
      </dgm:t>
    </dgm:pt>
    <dgm:pt modelId="{4C73E7B1-198C-45E0-8A68-2AB2E92464D3}" type="parTrans" cxnId="{AD399148-04C7-4FFF-A1B1-0B527659F2C2}">
      <dgm:prSet/>
      <dgm:spPr/>
      <dgm:t>
        <a:bodyPr/>
        <a:lstStyle/>
        <a:p>
          <a:endParaRPr lang="ru-RU"/>
        </a:p>
      </dgm:t>
    </dgm:pt>
    <dgm:pt modelId="{4CFF2554-EAC0-4E4C-AD4B-04BF4B9B1FFC}" type="sibTrans" cxnId="{AD399148-04C7-4FFF-A1B1-0B527659F2C2}">
      <dgm:prSet/>
      <dgm:spPr/>
      <dgm:t>
        <a:bodyPr/>
        <a:lstStyle/>
        <a:p>
          <a:endParaRPr lang="ru-RU"/>
        </a:p>
      </dgm:t>
    </dgm:pt>
    <dgm:pt modelId="{92DD2166-127A-40D1-8A3E-D54A8F7B2699}">
      <dgm:prSet phldrT="[Текст]" custT="1"/>
      <dgm:spPr/>
      <dgm:t>
        <a:bodyPr/>
        <a:lstStyle/>
        <a:p>
          <a:r>
            <a:rPr lang="ru-RU" sz="4000" dirty="0" smtClean="0"/>
            <a:t>14%</a:t>
          </a:r>
          <a:endParaRPr lang="ru-RU" sz="4000" dirty="0"/>
        </a:p>
      </dgm:t>
    </dgm:pt>
    <dgm:pt modelId="{9AACAE55-7F8F-425B-8CCD-F2798CB90642}" type="parTrans" cxnId="{81754014-4E7F-437D-B4CB-92EFF8715D45}">
      <dgm:prSet/>
      <dgm:spPr/>
      <dgm:t>
        <a:bodyPr/>
        <a:lstStyle/>
        <a:p>
          <a:endParaRPr lang="ru-RU"/>
        </a:p>
      </dgm:t>
    </dgm:pt>
    <dgm:pt modelId="{72F25334-A2E9-43E9-A2BF-5A35A304F66A}" type="sibTrans" cxnId="{81754014-4E7F-437D-B4CB-92EFF8715D45}">
      <dgm:prSet/>
      <dgm:spPr/>
      <dgm:t>
        <a:bodyPr/>
        <a:lstStyle/>
        <a:p>
          <a:endParaRPr lang="ru-RU"/>
        </a:p>
      </dgm:t>
    </dgm:pt>
    <dgm:pt modelId="{E85233C1-F7FE-430F-965E-E6FCC15EB98B}">
      <dgm:prSet phldrT="[Текст]" custT="1"/>
      <dgm:spPr/>
      <dgm:t>
        <a:bodyPr/>
        <a:lstStyle/>
        <a:p>
          <a:r>
            <a:rPr lang="ru-RU" sz="2400" dirty="0" smtClean="0"/>
            <a:t>18 388 049</a:t>
          </a:r>
          <a:endParaRPr lang="ru-RU" sz="2400" dirty="0"/>
        </a:p>
      </dgm:t>
    </dgm:pt>
    <dgm:pt modelId="{59D9D17A-2E9E-4604-BB2E-BD1E79FA258C}" type="parTrans" cxnId="{B9CB10DC-293E-44AE-8DB1-A79F5DB5506C}">
      <dgm:prSet/>
      <dgm:spPr/>
      <dgm:t>
        <a:bodyPr/>
        <a:lstStyle/>
        <a:p>
          <a:endParaRPr lang="ru-RU"/>
        </a:p>
      </dgm:t>
    </dgm:pt>
    <dgm:pt modelId="{E21FBEC1-7627-4952-8FE5-657255C3EB98}" type="sibTrans" cxnId="{B9CB10DC-293E-44AE-8DB1-A79F5DB5506C}">
      <dgm:prSet/>
      <dgm:spPr/>
      <dgm:t>
        <a:bodyPr/>
        <a:lstStyle/>
        <a:p>
          <a:endParaRPr lang="ru-RU"/>
        </a:p>
      </dgm:t>
    </dgm:pt>
    <dgm:pt modelId="{D180C69D-13C9-4486-B57E-B05273E7BB4A}">
      <dgm:prSet phldrT="[Текст]"/>
      <dgm:spPr/>
      <dgm:t>
        <a:bodyPr/>
        <a:lstStyle/>
        <a:p>
          <a:r>
            <a:rPr lang="ru-RU" dirty="0" smtClean="0"/>
            <a:t>Безвозмездные поступления</a:t>
          </a:r>
          <a:endParaRPr lang="ru-RU" dirty="0"/>
        </a:p>
      </dgm:t>
    </dgm:pt>
    <dgm:pt modelId="{F61604E7-FA20-4982-9736-D692A53372E0}" type="parTrans" cxnId="{A9E83450-4324-4BDD-9A18-715ACC67D0A6}">
      <dgm:prSet/>
      <dgm:spPr/>
      <dgm:t>
        <a:bodyPr/>
        <a:lstStyle/>
        <a:p>
          <a:endParaRPr lang="ru-RU"/>
        </a:p>
      </dgm:t>
    </dgm:pt>
    <dgm:pt modelId="{FA89D752-DCAD-467E-88E9-6B40F2C73C25}" type="sibTrans" cxnId="{A9E83450-4324-4BDD-9A18-715ACC67D0A6}">
      <dgm:prSet/>
      <dgm:spPr/>
      <dgm:t>
        <a:bodyPr/>
        <a:lstStyle/>
        <a:p>
          <a:endParaRPr lang="ru-RU"/>
        </a:p>
      </dgm:t>
    </dgm:pt>
    <dgm:pt modelId="{E3B7F3A3-39A0-4604-A641-3C9B1B60B361}">
      <dgm:prSet phldrT="[Текст]" custT="1"/>
      <dgm:spPr/>
      <dgm:t>
        <a:bodyPr/>
        <a:lstStyle/>
        <a:p>
          <a:r>
            <a:rPr lang="ru-RU" sz="4000" dirty="0" smtClean="0"/>
            <a:t>45%</a:t>
          </a:r>
          <a:endParaRPr lang="ru-RU" sz="4000" dirty="0"/>
        </a:p>
      </dgm:t>
    </dgm:pt>
    <dgm:pt modelId="{287B83E5-E67C-4AE4-B987-C0C90B4EBEA8}" type="parTrans" cxnId="{3E984C39-1BAE-44F1-816E-B73355EFFA26}">
      <dgm:prSet/>
      <dgm:spPr/>
      <dgm:t>
        <a:bodyPr/>
        <a:lstStyle/>
        <a:p>
          <a:endParaRPr lang="ru-RU"/>
        </a:p>
      </dgm:t>
    </dgm:pt>
    <dgm:pt modelId="{6D28E6A1-4FA4-4DCB-8D0D-A84C60BD0EB5}" type="sibTrans" cxnId="{3E984C39-1BAE-44F1-816E-B73355EFFA26}">
      <dgm:prSet/>
      <dgm:spPr/>
      <dgm:t>
        <a:bodyPr/>
        <a:lstStyle/>
        <a:p>
          <a:endParaRPr lang="ru-RU"/>
        </a:p>
      </dgm:t>
    </dgm:pt>
    <dgm:pt modelId="{E76D2AEE-772E-4A73-838C-BC8342C22D2C}">
      <dgm:prSet phldrT="[Текст]" custT="1"/>
      <dgm:spPr/>
      <dgm:t>
        <a:bodyPr/>
        <a:lstStyle/>
        <a:p>
          <a:r>
            <a:rPr lang="ru-RU" sz="2400" dirty="0" smtClean="0"/>
            <a:t>59 956 056</a:t>
          </a:r>
          <a:endParaRPr lang="ru-RU" sz="2400" dirty="0"/>
        </a:p>
      </dgm:t>
    </dgm:pt>
    <dgm:pt modelId="{3640EF2B-5B11-4121-A7D4-A784956C7A27}" type="parTrans" cxnId="{900C4D26-28F9-4AA2-91B3-E3B562C819E4}">
      <dgm:prSet/>
      <dgm:spPr/>
      <dgm:t>
        <a:bodyPr/>
        <a:lstStyle/>
        <a:p>
          <a:endParaRPr lang="ru-RU"/>
        </a:p>
      </dgm:t>
    </dgm:pt>
    <dgm:pt modelId="{65F54C3B-A665-41E9-B7F8-51106E40E18F}" type="sibTrans" cxnId="{900C4D26-28F9-4AA2-91B3-E3B562C819E4}">
      <dgm:prSet/>
      <dgm:spPr/>
      <dgm:t>
        <a:bodyPr/>
        <a:lstStyle/>
        <a:p>
          <a:endParaRPr lang="ru-RU"/>
        </a:p>
      </dgm:t>
    </dgm:pt>
    <dgm:pt modelId="{609FBF8D-2FE5-46A6-B9FF-B79EDA349D51}" type="pres">
      <dgm:prSet presAssocID="{AF7757C5-E793-4DEB-BFF3-4E96B04C40D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A30A76A-00E6-409E-93A9-72D15FA5F197}" type="pres">
      <dgm:prSet presAssocID="{4D2DBAE7-69AF-4669-A30D-887FB8BDE854}" presName="root" presStyleCnt="0"/>
      <dgm:spPr/>
    </dgm:pt>
    <dgm:pt modelId="{9B6A6591-00B7-47AF-A740-F285BB625366}" type="pres">
      <dgm:prSet presAssocID="{4D2DBAE7-69AF-4669-A30D-887FB8BDE854}" presName="rootComposite" presStyleCnt="0"/>
      <dgm:spPr/>
    </dgm:pt>
    <dgm:pt modelId="{826757B4-B697-4218-BC79-6B05877410BD}" type="pres">
      <dgm:prSet presAssocID="{4D2DBAE7-69AF-4669-A30D-887FB8BDE854}" presName="rootText" presStyleLbl="node1" presStyleIdx="0" presStyleCnt="3"/>
      <dgm:spPr/>
      <dgm:t>
        <a:bodyPr/>
        <a:lstStyle/>
        <a:p>
          <a:endParaRPr lang="ru-RU"/>
        </a:p>
      </dgm:t>
    </dgm:pt>
    <dgm:pt modelId="{4B412215-D1DE-487F-9BBA-468C02E3A2BA}" type="pres">
      <dgm:prSet presAssocID="{4D2DBAE7-69AF-4669-A30D-887FB8BDE854}" presName="rootConnector" presStyleLbl="node1" presStyleIdx="0" presStyleCnt="3"/>
      <dgm:spPr/>
      <dgm:t>
        <a:bodyPr/>
        <a:lstStyle/>
        <a:p>
          <a:endParaRPr lang="ru-RU"/>
        </a:p>
      </dgm:t>
    </dgm:pt>
    <dgm:pt modelId="{A2945D30-016F-4219-8269-ED38EC7CF956}" type="pres">
      <dgm:prSet presAssocID="{4D2DBAE7-69AF-4669-A30D-887FB8BDE854}" presName="childShape" presStyleCnt="0"/>
      <dgm:spPr/>
    </dgm:pt>
    <dgm:pt modelId="{04DAC4E6-6846-45A7-BC09-2A0B857104CA}" type="pres">
      <dgm:prSet presAssocID="{16553960-66A4-467D-9873-BCC32494CBB3}" presName="Name13" presStyleLbl="parChTrans1D2" presStyleIdx="0" presStyleCnt="6"/>
      <dgm:spPr/>
      <dgm:t>
        <a:bodyPr/>
        <a:lstStyle/>
        <a:p>
          <a:endParaRPr lang="ru-RU"/>
        </a:p>
      </dgm:t>
    </dgm:pt>
    <dgm:pt modelId="{6DBF184F-5B7C-49F8-ACA3-F160D16C2489}" type="pres">
      <dgm:prSet presAssocID="{24D69744-16F8-4447-9CFA-6BA39D1ACD29}" presName="childText" presStyleLbl="bgAcc1" presStyleIdx="0" presStyleCnt="6" custScaleX="125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ABAD6-1EE6-45FF-B7F3-9E89B919DF03}" type="pres">
      <dgm:prSet presAssocID="{ED7D5B3F-A7E2-4DA3-A6A8-D11D30E5BA5C}" presName="Name13" presStyleLbl="parChTrans1D2" presStyleIdx="1" presStyleCnt="6"/>
      <dgm:spPr/>
      <dgm:t>
        <a:bodyPr/>
        <a:lstStyle/>
        <a:p>
          <a:endParaRPr lang="ru-RU"/>
        </a:p>
      </dgm:t>
    </dgm:pt>
    <dgm:pt modelId="{579C225E-5EA6-4DBE-ADCA-58FCA885CA29}" type="pres">
      <dgm:prSet presAssocID="{4BBC1F2A-D6E1-4CDB-BFD1-E5607263DEF8}" presName="childText" presStyleLbl="bgAcc1" presStyleIdx="1" presStyleCnt="6" custScaleX="146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8B448-716B-454B-A302-D8F850DDD0E8}" type="pres">
      <dgm:prSet presAssocID="{43D2EB29-1F3B-4DD4-B0F5-80DA3CBDA732}" presName="root" presStyleCnt="0"/>
      <dgm:spPr/>
    </dgm:pt>
    <dgm:pt modelId="{67B5C76A-7C1D-4055-8720-96FC678D94A9}" type="pres">
      <dgm:prSet presAssocID="{43D2EB29-1F3B-4DD4-B0F5-80DA3CBDA732}" presName="rootComposite" presStyleCnt="0"/>
      <dgm:spPr/>
    </dgm:pt>
    <dgm:pt modelId="{E9725B3F-6185-4DDC-9491-7CCEFBDDD16F}" type="pres">
      <dgm:prSet presAssocID="{43D2EB29-1F3B-4DD4-B0F5-80DA3CBDA732}" presName="rootText" presStyleLbl="node1" presStyleIdx="1" presStyleCnt="3"/>
      <dgm:spPr/>
      <dgm:t>
        <a:bodyPr/>
        <a:lstStyle/>
        <a:p>
          <a:endParaRPr lang="ru-RU"/>
        </a:p>
      </dgm:t>
    </dgm:pt>
    <dgm:pt modelId="{898A0F80-E477-428E-954C-DB7E10A36446}" type="pres">
      <dgm:prSet presAssocID="{43D2EB29-1F3B-4DD4-B0F5-80DA3CBDA732}" presName="rootConnector" presStyleLbl="node1" presStyleIdx="1" presStyleCnt="3"/>
      <dgm:spPr/>
      <dgm:t>
        <a:bodyPr/>
        <a:lstStyle/>
        <a:p>
          <a:endParaRPr lang="ru-RU"/>
        </a:p>
      </dgm:t>
    </dgm:pt>
    <dgm:pt modelId="{A5171832-5916-407E-900E-A28A0ECB4A5E}" type="pres">
      <dgm:prSet presAssocID="{43D2EB29-1F3B-4DD4-B0F5-80DA3CBDA732}" presName="childShape" presStyleCnt="0"/>
      <dgm:spPr/>
    </dgm:pt>
    <dgm:pt modelId="{F9E250EC-B441-472C-8997-A8D4CD1AF569}" type="pres">
      <dgm:prSet presAssocID="{9AACAE55-7F8F-425B-8CCD-F2798CB90642}" presName="Name13" presStyleLbl="parChTrans1D2" presStyleIdx="2" presStyleCnt="6"/>
      <dgm:spPr/>
      <dgm:t>
        <a:bodyPr/>
        <a:lstStyle/>
        <a:p>
          <a:endParaRPr lang="ru-RU"/>
        </a:p>
      </dgm:t>
    </dgm:pt>
    <dgm:pt modelId="{9A3BA4C1-F4E0-4945-96FA-8DDA88712B16}" type="pres">
      <dgm:prSet presAssocID="{92DD2166-127A-40D1-8A3E-D54A8F7B2699}" presName="childText" presStyleLbl="bgAcc1" presStyleIdx="2" presStyleCnt="6" custScaleX="133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7DE33-B076-4158-825D-8F1779A6024A}" type="pres">
      <dgm:prSet presAssocID="{59D9D17A-2E9E-4604-BB2E-BD1E79FA258C}" presName="Name13" presStyleLbl="parChTrans1D2" presStyleIdx="3" presStyleCnt="6"/>
      <dgm:spPr/>
      <dgm:t>
        <a:bodyPr/>
        <a:lstStyle/>
        <a:p>
          <a:endParaRPr lang="ru-RU"/>
        </a:p>
      </dgm:t>
    </dgm:pt>
    <dgm:pt modelId="{3B700A11-5CA6-420A-A646-20E8725F484E}" type="pres">
      <dgm:prSet presAssocID="{E85233C1-F7FE-430F-965E-E6FCC15EB98B}" presName="childText" presStyleLbl="bgAcc1" presStyleIdx="3" presStyleCnt="6" custScaleX="153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CBDBE-E5CC-4EA9-8268-43A8C2A3914A}" type="pres">
      <dgm:prSet presAssocID="{D180C69D-13C9-4486-B57E-B05273E7BB4A}" presName="root" presStyleCnt="0"/>
      <dgm:spPr/>
    </dgm:pt>
    <dgm:pt modelId="{57A658AA-FEE3-41C9-B806-225FE645A5DB}" type="pres">
      <dgm:prSet presAssocID="{D180C69D-13C9-4486-B57E-B05273E7BB4A}" presName="rootComposite" presStyleCnt="0"/>
      <dgm:spPr/>
    </dgm:pt>
    <dgm:pt modelId="{7DCFCB83-52F8-443E-92D8-D44ED154109F}" type="pres">
      <dgm:prSet presAssocID="{D180C69D-13C9-4486-B57E-B05273E7BB4A}" presName="rootText" presStyleLbl="node1" presStyleIdx="2" presStyleCnt="3"/>
      <dgm:spPr/>
      <dgm:t>
        <a:bodyPr/>
        <a:lstStyle/>
        <a:p>
          <a:endParaRPr lang="ru-RU"/>
        </a:p>
      </dgm:t>
    </dgm:pt>
    <dgm:pt modelId="{E2B38022-BC7D-444C-A5D8-637E36532505}" type="pres">
      <dgm:prSet presAssocID="{D180C69D-13C9-4486-B57E-B05273E7BB4A}" presName="rootConnector" presStyleLbl="node1" presStyleIdx="2" presStyleCnt="3"/>
      <dgm:spPr/>
      <dgm:t>
        <a:bodyPr/>
        <a:lstStyle/>
        <a:p>
          <a:endParaRPr lang="ru-RU"/>
        </a:p>
      </dgm:t>
    </dgm:pt>
    <dgm:pt modelId="{CCB859EC-0FDA-4FE3-8664-E72FC5C8E51B}" type="pres">
      <dgm:prSet presAssocID="{D180C69D-13C9-4486-B57E-B05273E7BB4A}" presName="childShape" presStyleCnt="0"/>
      <dgm:spPr/>
    </dgm:pt>
    <dgm:pt modelId="{E77E901F-422C-401C-A509-30FE1D3C36AC}" type="pres">
      <dgm:prSet presAssocID="{287B83E5-E67C-4AE4-B987-C0C90B4EBEA8}" presName="Name13" presStyleLbl="parChTrans1D2" presStyleIdx="4" presStyleCnt="6"/>
      <dgm:spPr/>
      <dgm:t>
        <a:bodyPr/>
        <a:lstStyle/>
        <a:p>
          <a:endParaRPr lang="ru-RU"/>
        </a:p>
      </dgm:t>
    </dgm:pt>
    <dgm:pt modelId="{2C76B5F5-E4DC-4E60-B739-EC33987B1D4A}" type="pres">
      <dgm:prSet presAssocID="{E3B7F3A3-39A0-4604-A641-3C9B1B60B361}" presName="childText" presStyleLbl="bgAcc1" presStyleIdx="4" presStyleCnt="6" custScaleX="159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286E8-F611-4730-BCB8-9724EE3A0C3B}" type="pres">
      <dgm:prSet presAssocID="{3640EF2B-5B11-4121-A7D4-A784956C7A27}" presName="Name13" presStyleLbl="parChTrans1D2" presStyleIdx="5" presStyleCnt="6"/>
      <dgm:spPr/>
      <dgm:t>
        <a:bodyPr/>
        <a:lstStyle/>
        <a:p>
          <a:endParaRPr lang="ru-RU"/>
        </a:p>
      </dgm:t>
    </dgm:pt>
    <dgm:pt modelId="{4E4FABA6-9067-4835-8B0F-9A999AFD5AAA}" type="pres">
      <dgm:prSet presAssocID="{E76D2AEE-772E-4A73-838C-BC8342C22D2C}" presName="childText" presStyleLbl="bgAcc1" presStyleIdx="5" presStyleCnt="6" custScaleX="153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D8C5F2-58DE-4BEF-B3A6-9A3EDBDDBCC0}" type="presOf" srcId="{E76D2AEE-772E-4A73-838C-BC8342C22D2C}" destId="{4E4FABA6-9067-4835-8B0F-9A999AFD5AAA}" srcOrd="0" destOrd="0" presId="urn:microsoft.com/office/officeart/2005/8/layout/hierarchy3"/>
    <dgm:cxn modelId="{5BA04036-5F33-4088-AF68-F014AE7AC888}" type="presOf" srcId="{43D2EB29-1F3B-4DD4-B0F5-80DA3CBDA732}" destId="{898A0F80-E477-428E-954C-DB7E10A36446}" srcOrd="1" destOrd="0" presId="urn:microsoft.com/office/officeart/2005/8/layout/hierarchy3"/>
    <dgm:cxn modelId="{EE22758F-F146-4F06-BC18-51FE4EFE3EAC}" type="presOf" srcId="{E3B7F3A3-39A0-4604-A641-3C9B1B60B361}" destId="{2C76B5F5-E4DC-4E60-B739-EC33987B1D4A}" srcOrd="0" destOrd="0" presId="urn:microsoft.com/office/officeart/2005/8/layout/hierarchy3"/>
    <dgm:cxn modelId="{D409F402-A8A0-472C-846D-325EEF0418A0}" type="presOf" srcId="{4D2DBAE7-69AF-4669-A30D-887FB8BDE854}" destId="{4B412215-D1DE-487F-9BBA-468C02E3A2BA}" srcOrd="1" destOrd="0" presId="urn:microsoft.com/office/officeart/2005/8/layout/hierarchy3"/>
    <dgm:cxn modelId="{4C4BF90B-3AB2-4EBE-8AB8-073E54C5E13D}" type="presOf" srcId="{4BBC1F2A-D6E1-4CDB-BFD1-E5607263DEF8}" destId="{579C225E-5EA6-4DBE-ADCA-58FCA885CA29}" srcOrd="0" destOrd="0" presId="urn:microsoft.com/office/officeart/2005/8/layout/hierarchy3"/>
    <dgm:cxn modelId="{96C4D14B-2392-4270-997D-085AA4D43965}" type="presOf" srcId="{E85233C1-F7FE-430F-965E-E6FCC15EB98B}" destId="{3B700A11-5CA6-420A-A646-20E8725F484E}" srcOrd="0" destOrd="0" presId="urn:microsoft.com/office/officeart/2005/8/layout/hierarchy3"/>
    <dgm:cxn modelId="{900C4D26-28F9-4AA2-91B3-E3B562C819E4}" srcId="{D180C69D-13C9-4486-B57E-B05273E7BB4A}" destId="{E76D2AEE-772E-4A73-838C-BC8342C22D2C}" srcOrd="1" destOrd="0" parTransId="{3640EF2B-5B11-4121-A7D4-A784956C7A27}" sibTransId="{65F54C3B-A665-41E9-B7F8-51106E40E18F}"/>
    <dgm:cxn modelId="{7C6A12D1-8871-47B2-A39B-FA4AB7F19FE1}" type="presOf" srcId="{59D9D17A-2E9E-4604-BB2E-BD1E79FA258C}" destId="{CE87DE33-B076-4158-825D-8F1779A6024A}" srcOrd="0" destOrd="0" presId="urn:microsoft.com/office/officeart/2005/8/layout/hierarchy3"/>
    <dgm:cxn modelId="{62213E55-8FDA-42E6-8CBD-E9B054FBE10D}" type="presOf" srcId="{ED7D5B3F-A7E2-4DA3-A6A8-D11D30E5BA5C}" destId="{40DABAD6-1EE6-45FF-B7F3-9E89B919DF03}" srcOrd="0" destOrd="0" presId="urn:microsoft.com/office/officeart/2005/8/layout/hierarchy3"/>
    <dgm:cxn modelId="{81754014-4E7F-437D-B4CB-92EFF8715D45}" srcId="{43D2EB29-1F3B-4DD4-B0F5-80DA3CBDA732}" destId="{92DD2166-127A-40D1-8A3E-D54A8F7B2699}" srcOrd="0" destOrd="0" parTransId="{9AACAE55-7F8F-425B-8CCD-F2798CB90642}" sibTransId="{72F25334-A2E9-43E9-A2BF-5A35A304F66A}"/>
    <dgm:cxn modelId="{4B3C8F5D-2A03-4575-8589-163BFFE1A059}" type="presOf" srcId="{4D2DBAE7-69AF-4669-A30D-887FB8BDE854}" destId="{826757B4-B697-4218-BC79-6B05877410BD}" srcOrd="0" destOrd="0" presId="urn:microsoft.com/office/officeart/2005/8/layout/hierarchy3"/>
    <dgm:cxn modelId="{B9CB10DC-293E-44AE-8DB1-A79F5DB5506C}" srcId="{43D2EB29-1F3B-4DD4-B0F5-80DA3CBDA732}" destId="{E85233C1-F7FE-430F-965E-E6FCC15EB98B}" srcOrd="1" destOrd="0" parTransId="{59D9D17A-2E9E-4604-BB2E-BD1E79FA258C}" sibTransId="{E21FBEC1-7627-4952-8FE5-657255C3EB98}"/>
    <dgm:cxn modelId="{CFCAD635-1727-4D03-980B-B6F4DBCB4F67}" type="presOf" srcId="{3640EF2B-5B11-4121-A7D4-A784956C7A27}" destId="{246286E8-F611-4730-BCB8-9724EE3A0C3B}" srcOrd="0" destOrd="0" presId="urn:microsoft.com/office/officeart/2005/8/layout/hierarchy3"/>
    <dgm:cxn modelId="{BDBCC619-271D-49C3-A350-10A8C0784DE3}" type="presOf" srcId="{43D2EB29-1F3B-4DD4-B0F5-80DA3CBDA732}" destId="{E9725B3F-6185-4DDC-9491-7CCEFBDDD16F}" srcOrd="0" destOrd="0" presId="urn:microsoft.com/office/officeart/2005/8/layout/hierarchy3"/>
    <dgm:cxn modelId="{AD399148-04C7-4FFF-A1B1-0B527659F2C2}" srcId="{AF7757C5-E793-4DEB-BFF3-4E96B04C40DA}" destId="{43D2EB29-1F3B-4DD4-B0F5-80DA3CBDA732}" srcOrd="1" destOrd="0" parTransId="{4C73E7B1-198C-45E0-8A68-2AB2E92464D3}" sibTransId="{4CFF2554-EAC0-4E4C-AD4B-04BF4B9B1FFC}"/>
    <dgm:cxn modelId="{3E984C39-1BAE-44F1-816E-B73355EFFA26}" srcId="{D180C69D-13C9-4486-B57E-B05273E7BB4A}" destId="{E3B7F3A3-39A0-4604-A641-3C9B1B60B361}" srcOrd="0" destOrd="0" parTransId="{287B83E5-E67C-4AE4-B987-C0C90B4EBEA8}" sibTransId="{6D28E6A1-4FA4-4DCB-8D0D-A84C60BD0EB5}"/>
    <dgm:cxn modelId="{0A04C048-625B-4489-BE00-5F0C529BBE0D}" type="presOf" srcId="{287B83E5-E67C-4AE4-B987-C0C90B4EBEA8}" destId="{E77E901F-422C-401C-A509-30FE1D3C36AC}" srcOrd="0" destOrd="0" presId="urn:microsoft.com/office/officeart/2005/8/layout/hierarchy3"/>
    <dgm:cxn modelId="{BD239831-AAE8-423F-A5A4-B6A9CBF2D441}" type="presOf" srcId="{D180C69D-13C9-4486-B57E-B05273E7BB4A}" destId="{7DCFCB83-52F8-443E-92D8-D44ED154109F}" srcOrd="0" destOrd="0" presId="urn:microsoft.com/office/officeart/2005/8/layout/hierarchy3"/>
    <dgm:cxn modelId="{0B013E0B-87AC-447E-AD3F-A2B8C4A98A03}" type="presOf" srcId="{AF7757C5-E793-4DEB-BFF3-4E96B04C40DA}" destId="{609FBF8D-2FE5-46A6-B9FF-B79EDA349D51}" srcOrd="0" destOrd="0" presId="urn:microsoft.com/office/officeart/2005/8/layout/hierarchy3"/>
    <dgm:cxn modelId="{77DEA1CC-EBA7-4D75-905E-7D0236F263A1}" srcId="{AF7757C5-E793-4DEB-BFF3-4E96B04C40DA}" destId="{4D2DBAE7-69AF-4669-A30D-887FB8BDE854}" srcOrd="0" destOrd="0" parTransId="{317CBB61-A78B-47EF-B040-8B7CFB75E4D6}" sibTransId="{366CF6FE-FC43-4D5E-B7A9-774C1AA5E18B}"/>
    <dgm:cxn modelId="{A3241F7F-35E4-4CB9-AF67-D696BCE15F51}" type="presOf" srcId="{24D69744-16F8-4447-9CFA-6BA39D1ACD29}" destId="{6DBF184F-5B7C-49F8-ACA3-F160D16C2489}" srcOrd="0" destOrd="0" presId="urn:microsoft.com/office/officeart/2005/8/layout/hierarchy3"/>
    <dgm:cxn modelId="{A9E83450-4324-4BDD-9A18-715ACC67D0A6}" srcId="{AF7757C5-E793-4DEB-BFF3-4E96B04C40DA}" destId="{D180C69D-13C9-4486-B57E-B05273E7BB4A}" srcOrd="2" destOrd="0" parTransId="{F61604E7-FA20-4982-9736-D692A53372E0}" sibTransId="{FA89D752-DCAD-467E-88E9-6B40F2C73C25}"/>
    <dgm:cxn modelId="{B397BFCA-D7E5-4AAE-AB62-996ABBFF2058}" type="presOf" srcId="{16553960-66A4-467D-9873-BCC32494CBB3}" destId="{04DAC4E6-6846-45A7-BC09-2A0B857104CA}" srcOrd="0" destOrd="0" presId="urn:microsoft.com/office/officeart/2005/8/layout/hierarchy3"/>
    <dgm:cxn modelId="{5D752678-28CF-44BE-AE13-5387CC41BE9C}" srcId="{4D2DBAE7-69AF-4669-A30D-887FB8BDE854}" destId="{4BBC1F2A-D6E1-4CDB-BFD1-E5607263DEF8}" srcOrd="1" destOrd="0" parTransId="{ED7D5B3F-A7E2-4DA3-A6A8-D11D30E5BA5C}" sibTransId="{8D17A90F-0F76-4608-ACCF-8C9FAEE89C28}"/>
    <dgm:cxn modelId="{F4E547CC-8E05-4FE6-9ABF-063108466AC3}" type="presOf" srcId="{92DD2166-127A-40D1-8A3E-D54A8F7B2699}" destId="{9A3BA4C1-F4E0-4945-96FA-8DDA88712B16}" srcOrd="0" destOrd="0" presId="urn:microsoft.com/office/officeart/2005/8/layout/hierarchy3"/>
    <dgm:cxn modelId="{FF66F81D-72AC-43E1-9963-1DF1F2E62696}" srcId="{4D2DBAE7-69AF-4669-A30D-887FB8BDE854}" destId="{24D69744-16F8-4447-9CFA-6BA39D1ACD29}" srcOrd="0" destOrd="0" parTransId="{16553960-66A4-467D-9873-BCC32494CBB3}" sibTransId="{D87CD600-B8F9-4D9D-9A34-46DCFD2AD982}"/>
    <dgm:cxn modelId="{B178A654-610F-447E-B2ED-93F3C74D3D17}" type="presOf" srcId="{9AACAE55-7F8F-425B-8CCD-F2798CB90642}" destId="{F9E250EC-B441-472C-8997-A8D4CD1AF569}" srcOrd="0" destOrd="0" presId="urn:microsoft.com/office/officeart/2005/8/layout/hierarchy3"/>
    <dgm:cxn modelId="{B751960F-0F22-4BB2-813B-7107F35BDE9D}" type="presOf" srcId="{D180C69D-13C9-4486-B57E-B05273E7BB4A}" destId="{E2B38022-BC7D-444C-A5D8-637E36532505}" srcOrd="1" destOrd="0" presId="urn:microsoft.com/office/officeart/2005/8/layout/hierarchy3"/>
    <dgm:cxn modelId="{20ADF1CA-6FB0-4180-A7CD-DE4C226AB675}" type="presParOf" srcId="{609FBF8D-2FE5-46A6-B9FF-B79EDA349D51}" destId="{AA30A76A-00E6-409E-93A9-72D15FA5F197}" srcOrd="0" destOrd="0" presId="urn:microsoft.com/office/officeart/2005/8/layout/hierarchy3"/>
    <dgm:cxn modelId="{E9B121F1-CE1C-411E-A22A-744107E4865E}" type="presParOf" srcId="{AA30A76A-00E6-409E-93A9-72D15FA5F197}" destId="{9B6A6591-00B7-47AF-A740-F285BB625366}" srcOrd="0" destOrd="0" presId="urn:microsoft.com/office/officeart/2005/8/layout/hierarchy3"/>
    <dgm:cxn modelId="{42EA030C-3A73-437A-A9C0-DE2D6F1C368A}" type="presParOf" srcId="{9B6A6591-00B7-47AF-A740-F285BB625366}" destId="{826757B4-B697-4218-BC79-6B05877410BD}" srcOrd="0" destOrd="0" presId="urn:microsoft.com/office/officeart/2005/8/layout/hierarchy3"/>
    <dgm:cxn modelId="{6952BB0D-DAD5-48D0-BF49-4A268B76628B}" type="presParOf" srcId="{9B6A6591-00B7-47AF-A740-F285BB625366}" destId="{4B412215-D1DE-487F-9BBA-468C02E3A2BA}" srcOrd="1" destOrd="0" presId="urn:microsoft.com/office/officeart/2005/8/layout/hierarchy3"/>
    <dgm:cxn modelId="{1CD019C0-C453-4F60-AF55-0D7E6C8216E5}" type="presParOf" srcId="{AA30A76A-00E6-409E-93A9-72D15FA5F197}" destId="{A2945D30-016F-4219-8269-ED38EC7CF956}" srcOrd="1" destOrd="0" presId="urn:microsoft.com/office/officeart/2005/8/layout/hierarchy3"/>
    <dgm:cxn modelId="{CC475F86-ED19-4E9E-A9BB-7D8AF1E8EA00}" type="presParOf" srcId="{A2945D30-016F-4219-8269-ED38EC7CF956}" destId="{04DAC4E6-6846-45A7-BC09-2A0B857104CA}" srcOrd="0" destOrd="0" presId="urn:microsoft.com/office/officeart/2005/8/layout/hierarchy3"/>
    <dgm:cxn modelId="{044EFEEF-646D-4BC1-8E8F-EA84EDFD0286}" type="presParOf" srcId="{A2945D30-016F-4219-8269-ED38EC7CF956}" destId="{6DBF184F-5B7C-49F8-ACA3-F160D16C2489}" srcOrd="1" destOrd="0" presId="urn:microsoft.com/office/officeart/2005/8/layout/hierarchy3"/>
    <dgm:cxn modelId="{1B2D0DE3-4832-4F48-ABB3-8CF6C2F2C085}" type="presParOf" srcId="{A2945D30-016F-4219-8269-ED38EC7CF956}" destId="{40DABAD6-1EE6-45FF-B7F3-9E89B919DF03}" srcOrd="2" destOrd="0" presId="urn:microsoft.com/office/officeart/2005/8/layout/hierarchy3"/>
    <dgm:cxn modelId="{5411FAC3-DFB7-4B77-8846-D81950D504CB}" type="presParOf" srcId="{A2945D30-016F-4219-8269-ED38EC7CF956}" destId="{579C225E-5EA6-4DBE-ADCA-58FCA885CA29}" srcOrd="3" destOrd="0" presId="urn:microsoft.com/office/officeart/2005/8/layout/hierarchy3"/>
    <dgm:cxn modelId="{D390E579-3A1E-45BA-B3F1-CED29E02ABE9}" type="presParOf" srcId="{609FBF8D-2FE5-46A6-B9FF-B79EDA349D51}" destId="{6ED8B448-716B-454B-A302-D8F850DDD0E8}" srcOrd="1" destOrd="0" presId="urn:microsoft.com/office/officeart/2005/8/layout/hierarchy3"/>
    <dgm:cxn modelId="{91ED9AB3-19C1-417F-8E61-F7B6E1B919B8}" type="presParOf" srcId="{6ED8B448-716B-454B-A302-D8F850DDD0E8}" destId="{67B5C76A-7C1D-4055-8720-96FC678D94A9}" srcOrd="0" destOrd="0" presId="urn:microsoft.com/office/officeart/2005/8/layout/hierarchy3"/>
    <dgm:cxn modelId="{85CA3263-061A-4433-AB87-487B1C669314}" type="presParOf" srcId="{67B5C76A-7C1D-4055-8720-96FC678D94A9}" destId="{E9725B3F-6185-4DDC-9491-7CCEFBDDD16F}" srcOrd="0" destOrd="0" presId="urn:microsoft.com/office/officeart/2005/8/layout/hierarchy3"/>
    <dgm:cxn modelId="{CC96DA73-D14E-4C44-9372-B32D9F0D7294}" type="presParOf" srcId="{67B5C76A-7C1D-4055-8720-96FC678D94A9}" destId="{898A0F80-E477-428E-954C-DB7E10A36446}" srcOrd="1" destOrd="0" presId="urn:microsoft.com/office/officeart/2005/8/layout/hierarchy3"/>
    <dgm:cxn modelId="{5414D5DC-B116-4307-9AD1-6D435FD5DBBB}" type="presParOf" srcId="{6ED8B448-716B-454B-A302-D8F850DDD0E8}" destId="{A5171832-5916-407E-900E-A28A0ECB4A5E}" srcOrd="1" destOrd="0" presId="urn:microsoft.com/office/officeart/2005/8/layout/hierarchy3"/>
    <dgm:cxn modelId="{58FF62E8-1C4F-466A-8EB6-00CD8677254A}" type="presParOf" srcId="{A5171832-5916-407E-900E-A28A0ECB4A5E}" destId="{F9E250EC-B441-472C-8997-A8D4CD1AF569}" srcOrd="0" destOrd="0" presId="urn:microsoft.com/office/officeart/2005/8/layout/hierarchy3"/>
    <dgm:cxn modelId="{3A632794-D616-4A91-8FE0-A40D22283065}" type="presParOf" srcId="{A5171832-5916-407E-900E-A28A0ECB4A5E}" destId="{9A3BA4C1-F4E0-4945-96FA-8DDA88712B16}" srcOrd="1" destOrd="0" presId="urn:microsoft.com/office/officeart/2005/8/layout/hierarchy3"/>
    <dgm:cxn modelId="{FD0923EA-CA49-484C-865B-B9E5144E9E77}" type="presParOf" srcId="{A5171832-5916-407E-900E-A28A0ECB4A5E}" destId="{CE87DE33-B076-4158-825D-8F1779A6024A}" srcOrd="2" destOrd="0" presId="urn:microsoft.com/office/officeart/2005/8/layout/hierarchy3"/>
    <dgm:cxn modelId="{E489F205-6413-454A-80FF-6C2B61D65FA7}" type="presParOf" srcId="{A5171832-5916-407E-900E-A28A0ECB4A5E}" destId="{3B700A11-5CA6-420A-A646-20E8725F484E}" srcOrd="3" destOrd="0" presId="urn:microsoft.com/office/officeart/2005/8/layout/hierarchy3"/>
    <dgm:cxn modelId="{DB4E920B-DCB5-4929-B08B-825683D08E84}" type="presParOf" srcId="{609FBF8D-2FE5-46A6-B9FF-B79EDA349D51}" destId="{65BCBDBE-E5CC-4EA9-8268-43A8C2A3914A}" srcOrd="2" destOrd="0" presId="urn:microsoft.com/office/officeart/2005/8/layout/hierarchy3"/>
    <dgm:cxn modelId="{71041931-4757-4990-ABC3-520E81587C13}" type="presParOf" srcId="{65BCBDBE-E5CC-4EA9-8268-43A8C2A3914A}" destId="{57A658AA-FEE3-41C9-B806-225FE645A5DB}" srcOrd="0" destOrd="0" presId="urn:microsoft.com/office/officeart/2005/8/layout/hierarchy3"/>
    <dgm:cxn modelId="{FE4222DB-A764-4D93-8783-EC125755C9B1}" type="presParOf" srcId="{57A658AA-FEE3-41C9-B806-225FE645A5DB}" destId="{7DCFCB83-52F8-443E-92D8-D44ED154109F}" srcOrd="0" destOrd="0" presId="urn:microsoft.com/office/officeart/2005/8/layout/hierarchy3"/>
    <dgm:cxn modelId="{20B9658E-BF29-4263-AA5C-0B3870D91AC5}" type="presParOf" srcId="{57A658AA-FEE3-41C9-B806-225FE645A5DB}" destId="{E2B38022-BC7D-444C-A5D8-637E36532505}" srcOrd="1" destOrd="0" presId="urn:microsoft.com/office/officeart/2005/8/layout/hierarchy3"/>
    <dgm:cxn modelId="{1617B229-81E3-4E09-873B-54DF9491538B}" type="presParOf" srcId="{65BCBDBE-E5CC-4EA9-8268-43A8C2A3914A}" destId="{CCB859EC-0FDA-4FE3-8664-E72FC5C8E51B}" srcOrd="1" destOrd="0" presId="urn:microsoft.com/office/officeart/2005/8/layout/hierarchy3"/>
    <dgm:cxn modelId="{38CC6625-7BD8-4755-B987-AE65ECF9D0E2}" type="presParOf" srcId="{CCB859EC-0FDA-4FE3-8664-E72FC5C8E51B}" destId="{E77E901F-422C-401C-A509-30FE1D3C36AC}" srcOrd="0" destOrd="0" presId="urn:microsoft.com/office/officeart/2005/8/layout/hierarchy3"/>
    <dgm:cxn modelId="{661141FC-15DF-4D81-87BA-271896C8B2B8}" type="presParOf" srcId="{CCB859EC-0FDA-4FE3-8664-E72FC5C8E51B}" destId="{2C76B5F5-E4DC-4E60-B739-EC33987B1D4A}" srcOrd="1" destOrd="0" presId="urn:microsoft.com/office/officeart/2005/8/layout/hierarchy3"/>
    <dgm:cxn modelId="{CE7BBA49-CB5C-4DA4-A130-14385C9CE550}" type="presParOf" srcId="{CCB859EC-0FDA-4FE3-8664-E72FC5C8E51B}" destId="{246286E8-F611-4730-BCB8-9724EE3A0C3B}" srcOrd="2" destOrd="0" presId="urn:microsoft.com/office/officeart/2005/8/layout/hierarchy3"/>
    <dgm:cxn modelId="{8F1B8C26-F053-4344-8A9C-D7CAD3FF9BA0}" type="presParOf" srcId="{CCB859EC-0FDA-4FE3-8664-E72FC5C8E51B}" destId="{4E4FABA6-9067-4835-8B0F-9A999AFD5AA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757B4-B697-4218-BC79-6B05877410BD}">
      <dsp:nvSpPr>
        <dsp:cNvPr id="0" name=""/>
        <dsp:cNvSpPr/>
      </dsp:nvSpPr>
      <dsp:spPr>
        <a:xfrm>
          <a:off x="3718" y="164467"/>
          <a:ext cx="1663551" cy="8317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</a:t>
          </a:r>
          <a:endParaRPr lang="ru-RU" sz="1800" kern="1200" dirty="0"/>
        </a:p>
      </dsp:txBody>
      <dsp:txXfrm>
        <a:off x="28080" y="188829"/>
        <a:ext cx="1614827" cy="783051"/>
      </dsp:txXfrm>
    </dsp:sp>
    <dsp:sp modelId="{04DAC4E6-6846-45A7-BC09-2A0B857104CA}">
      <dsp:nvSpPr>
        <dsp:cNvPr id="0" name=""/>
        <dsp:cNvSpPr/>
      </dsp:nvSpPr>
      <dsp:spPr>
        <a:xfrm>
          <a:off x="170073" y="996243"/>
          <a:ext cx="166355" cy="623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831"/>
              </a:lnTo>
              <a:lnTo>
                <a:pt x="166355" y="623831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BF184F-5B7C-49F8-ACA3-F160D16C2489}">
      <dsp:nvSpPr>
        <dsp:cNvPr id="0" name=""/>
        <dsp:cNvSpPr/>
      </dsp:nvSpPr>
      <dsp:spPr>
        <a:xfrm>
          <a:off x="336428" y="1204187"/>
          <a:ext cx="1666093" cy="831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41%</a:t>
          </a:r>
          <a:endParaRPr lang="ru-RU" sz="4000" kern="1200" dirty="0"/>
        </a:p>
      </dsp:txBody>
      <dsp:txXfrm>
        <a:off x="360790" y="1228549"/>
        <a:ext cx="1617369" cy="783051"/>
      </dsp:txXfrm>
    </dsp:sp>
    <dsp:sp modelId="{40DABAD6-1EE6-45FF-B7F3-9E89B919DF03}">
      <dsp:nvSpPr>
        <dsp:cNvPr id="0" name=""/>
        <dsp:cNvSpPr/>
      </dsp:nvSpPr>
      <dsp:spPr>
        <a:xfrm>
          <a:off x="170073" y="996243"/>
          <a:ext cx="166355" cy="1663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3551"/>
              </a:lnTo>
              <a:lnTo>
                <a:pt x="166355" y="1663551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C225E-5EA6-4DBE-ADCA-58FCA885CA29}">
      <dsp:nvSpPr>
        <dsp:cNvPr id="0" name=""/>
        <dsp:cNvSpPr/>
      </dsp:nvSpPr>
      <dsp:spPr>
        <a:xfrm>
          <a:off x="336428" y="2243906"/>
          <a:ext cx="1946914" cy="831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55 455 975</a:t>
          </a:r>
          <a:endParaRPr lang="ru-RU" sz="2400" kern="1200" dirty="0"/>
        </a:p>
      </dsp:txBody>
      <dsp:txXfrm>
        <a:off x="360790" y="2268268"/>
        <a:ext cx="1898190" cy="783051"/>
      </dsp:txXfrm>
    </dsp:sp>
    <dsp:sp modelId="{E9725B3F-6185-4DDC-9491-7CCEFBDDD16F}">
      <dsp:nvSpPr>
        <dsp:cNvPr id="0" name=""/>
        <dsp:cNvSpPr/>
      </dsp:nvSpPr>
      <dsp:spPr>
        <a:xfrm>
          <a:off x="2366520" y="164467"/>
          <a:ext cx="1663551" cy="8317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endParaRPr lang="ru-RU" sz="1800" kern="1200" dirty="0"/>
        </a:p>
      </dsp:txBody>
      <dsp:txXfrm>
        <a:off x="2390882" y="188829"/>
        <a:ext cx="1614827" cy="783051"/>
      </dsp:txXfrm>
    </dsp:sp>
    <dsp:sp modelId="{F9E250EC-B441-472C-8997-A8D4CD1AF569}">
      <dsp:nvSpPr>
        <dsp:cNvPr id="0" name=""/>
        <dsp:cNvSpPr/>
      </dsp:nvSpPr>
      <dsp:spPr>
        <a:xfrm>
          <a:off x="2532876" y="996243"/>
          <a:ext cx="166355" cy="623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831"/>
              </a:lnTo>
              <a:lnTo>
                <a:pt x="166355" y="623831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BA4C1-F4E0-4945-96FA-8DDA88712B16}">
      <dsp:nvSpPr>
        <dsp:cNvPr id="0" name=""/>
        <dsp:cNvSpPr/>
      </dsp:nvSpPr>
      <dsp:spPr>
        <a:xfrm>
          <a:off x="2699231" y="1204187"/>
          <a:ext cx="1774131" cy="831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14%</a:t>
          </a:r>
          <a:endParaRPr lang="ru-RU" sz="4000" kern="1200" dirty="0"/>
        </a:p>
      </dsp:txBody>
      <dsp:txXfrm>
        <a:off x="2723593" y="1228549"/>
        <a:ext cx="1725407" cy="783051"/>
      </dsp:txXfrm>
    </dsp:sp>
    <dsp:sp modelId="{CE87DE33-B076-4158-825D-8F1779A6024A}">
      <dsp:nvSpPr>
        <dsp:cNvPr id="0" name=""/>
        <dsp:cNvSpPr/>
      </dsp:nvSpPr>
      <dsp:spPr>
        <a:xfrm>
          <a:off x="2532876" y="996243"/>
          <a:ext cx="166355" cy="1663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3551"/>
              </a:lnTo>
              <a:lnTo>
                <a:pt x="166355" y="1663551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00A11-5CA6-420A-A646-20E8725F484E}">
      <dsp:nvSpPr>
        <dsp:cNvPr id="0" name=""/>
        <dsp:cNvSpPr/>
      </dsp:nvSpPr>
      <dsp:spPr>
        <a:xfrm>
          <a:off x="2699231" y="2243906"/>
          <a:ext cx="2037119" cy="831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18 388 049</a:t>
          </a:r>
          <a:endParaRPr lang="ru-RU" sz="2400" kern="1200" dirty="0"/>
        </a:p>
      </dsp:txBody>
      <dsp:txXfrm>
        <a:off x="2723593" y="2268268"/>
        <a:ext cx="1988395" cy="783051"/>
      </dsp:txXfrm>
    </dsp:sp>
    <dsp:sp modelId="{7DCFCB83-52F8-443E-92D8-D44ED154109F}">
      <dsp:nvSpPr>
        <dsp:cNvPr id="0" name=""/>
        <dsp:cNvSpPr/>
      </dsp:nvSpPr>
      <dsp:spPr>
        <a:xfrm>
          <a:off x="4819528" y="164467"/>
          <a:ext cx="1663551" cy="8317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Безвозмездные поступления</a:t>
          </a:r>
          <a:endParaRPr lang="ru-RU" sz="1800" kern="1200" dirty="0"/>
        </a:p>
      </dsp:txBody>
      <dsp:txXfrm>
        <a:off x="4843890" y="188829"/>
        <a:ext cx="1614827" cy="783051"/>
      </dsp:txXfrm>
    </dsp:sp>
    <dsp:sp modelId="{E77E901F-422C-401C-A509-30FE1D3C36AC}">
      <dsp:nvSpPr>
        <dsp:cNvPr id="0" name=""/>
        <dsp:cNvSpPr/>
      </dsp:nvSpPr>
      <dsp:spPr>
        <a:xfrm>
          <a:off x="4985883" y="996243"/>
          <a:ext cx="166355" cy="623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831"/>
              </a:lnTo>
              <a:lnTo>
                <a:pt x="166355" y="623831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76B5F5-E4DC-4E60-B739-EC33987B1D4A}">
      <dsp:nvSpPr>
        <dsp:cNvPr id="0" name=""/>
        <dsp:cNvSpPr/>
      </dsp:nvSpPr>
      <dsp:spPr>
        <a:xfrm>
          <a:off x="5152238" y="1204187"/>
          <a:ext cx="2116091" cy="831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45%</a:t>
          </a:r>
          <a:endParaRPr lang="ru-RU" sz="4000" kern="1200" dirty="0"/>
        </a:p>
      </dsp:txBody>
      <dsp:txXfrm>
        <a:off x="5176600" y="1228549"/>
        <a:ext cx="2067367" cy="783051"/>
      </dsp:txXfrm>
    </dsp:sp>
    <dsp:sp modelId="{246286E8-F611-4730-BCB8-9724EE3A0C3B}">
      <dsp:nvSpPr>
        <dsp:cNvPr id="0" name=""/>
        <dsp:cNvSpPr/>
      </dsp:nvSpPr>
      <dsp:spPr>
        <a:xfrm>
          <a:off x="4985883" y="996243"/>
          <a:ext cx="166355" cy="1663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3551"/>
              </a:lnTo>
              <a:lnTo>
                <a:pt x="166355" y="1663551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FABA6-9067-4835-8B0F-9A999AFD5AAA}">
      <dsp:nvSpPr>
        <dsp:cNvPr id="0" name=""/>
        <dsp:cNvSpPr/>
      </dsp:nvSpPr>
      <dsp:spPr>
        <a:xfrm>
          <a:off x="5152238" y="2243906"/>
          <a:ext cx="2037119" cy="831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59 956 056</a:t>
          </a:r>
          <a:endParaRPr lang="ru-RU" sz="2400" kern="1200" dirty="0"/>
        </a:p>
      </dsp:txBody>
      <dsp:txXfrm>
        <a:off x="5176600" y="2268268"/>
        <a:ext cx="1988395" cy="783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0.29618</cdr:x>
      <cdr:y>0.42647</cdr:y>
    </cdr:from>
    <cdr:to>
      <cdr:x>0.47221</cdr:x>
      <cdr:y>0.56702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302024" y="2088232"/>
          <a:ext cx="1368176" cy="6882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chemeClr val="tx1"/>
              </a:solidFill>
              <a:effectLst/>
              <a:cs typeface="Times New Roman" panose="02020603050405020304" pitchFamily="18" charset="0"/>
            </a:rPr>
            <a:t>75,0 %</a:t>
          </a:r>
          <a:endParaRPr lang="ru-RU" sz="2800" b="1" dirty="0">
            <a:solidFill>
              <a:schemeClr val="tx1"/>
            </a:solidFill>
            <a:effectLst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0.79412</cdr:y>
    </cdr:from>
    <cdr:to>
      <cdr:x>0.61117</cdr:x>
      <cdr:y>0.88236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0" y="3888444"/>
          <a:ext cx="4750258" cy="4320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</a:rPr>
            <a:t>100 миллионов 333 тысячи 305 рублей</a:t>
          </a:r>
          <a:endParaRPr lang="ru-RU" sz="2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0.69456</cdr:x>
      <cdr:y>0.39706</cdr:y>
    </cdr:from>
    <cdr:to>
      <cdr:x>0.8122</cdr:x>
      <cdr:y>0.5838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398368" y="19442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0.6575</cdr:x>
      <cdr:y>0.32353</cdr:y>
    </cdr:from>
    <cdr:to>
      <cdr:x>0.77514</cdr:x>
      <cdr:y>0.51027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110336" y="15841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cs typeface="Times New Roman" panose="02020603050405020304" pitchFamily="18" charset="0"/>
            </a:rPr>
            <a:t>25,0 %</a:t>
          </a:r>
          <a:endParaRPr lang="ru-RU" sz="2800" b="1" dirty="0"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0.58338</cdr:x>
      <cdr:y>0.13235</cdr:y>
    </cdr:from>
    <cdr:to>
      <cdr:x>0.99074</cdr:x>
      <cdr:y>0.3191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534272" y="648072"/>
          <a:ext cx="316612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0.86132</cdr:x>
      <cdr:y>0.19118</cdr:y>
    </cdr:from>
    <cdr:to>
      <cdr:x>0.97897</cdr:x>
      <cdr:y>0.37792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694512" y="9361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4309488" cy="337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1428" y="3"/>
            <a:ext cx="4309488" cy="337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21687"/>
            <a:ext cx="4309488" cy="337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1428" y="6421687"/>
            <a:ext cx="4309488" cy="337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FF93848-11DC-447E-B293-CEEE57E940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7105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4309488" cy="337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1428" y="3"/>
            <a:ext cx="4309488" cy="337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1363" y="506413"/>
            <a:ext cx="3381375" cy="2536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4252" y="3211634"/>
            <a:ext cx="7954010" cy="304268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21687"/>
            <a:ext cx="4309488" cy="337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1428" y="6421687"/>
            <a:ext cx="4309488" cy="337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243268B-4ABA-4A35-8278-855EB0F940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22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1146364-D3D9-4FFA-A232-DB40AF071D63}" type="slidenum">
              <a:rPr lang="ru-RU" altLang="ru-RU" smtClean="0"/>
              <a:pPr>
                <a:spcBef>
                  <a:spcPct val="0"/>
                </a:spcBef>
              </a:pPr>
              <a:t>1</a:t>
            </a:fld>
            <a:endParaRPr lang="ru-RU" altLang="ru-RU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95538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43268B-4ABA-4A35-8278-855EB0F940B3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0002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7B98A46-58F1-48B9-BD68-1CEF13F4D6C9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8849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E33EBA7-9743-4002-8893-DE17B5341D8A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73573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86B65BB-97BE-4068-8489-7B874C39A9E1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79666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BC07C58-6F98-4CEB-A8BC-38FE78F638EA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31147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0347DB-BB48-4439-A14B-CAFF6D6CCB6C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44878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6A3D04F-6571-4E9F-BFAE-D0F170B995F5}" type="slidenum">
              <a:rPr lang="ru-RU" altLang="ru-RU" smtClean="0"/>
              <a:pPr>
                <a:spcBef>
                  <a:spcPct val="0"/>
                </a:spcBef>
              </a:pPr>
              <a:t>17</a:t>
            </a:fld>
            <a:endParaRPr lang="ru-RU" altLang="ru-RU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78581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12828-EC75-4303-BE95-472CA374E47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467350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24D4FD-2374-4789-BA6B-DB469E31C76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005499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CAB99-392C-4FAE-9C03-CEE0F91C7DB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01338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31361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447800" y="1600200"/>
            <a:ext cx="7313613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A5922-9ED2-4A66-83F2-48F6C8FAB3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3696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ACA187-E9AA-4EBC-A226-F3C6FEFC76D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281988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C276-C98C-42B4-94F3-617EA3AFE5F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80429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E0592B-E9BF-4003-951D-893FD88D154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929490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DD7FA-1F1E-46B2-A3FA-9F22FF84D44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248088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75EF17-410D-4D64-8CF2-83E077DB599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167513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92B7F-310E-4245-91FF-59152843DA8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364584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C8AF6-23AB-4284-B2A7-CEC33EBA772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528918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B8014-E27D-450A-A232-98E0A633016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355124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B40A5F-BBC1-4859-A557-3250535959A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565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-16413" y="2348880"/>
            <a:ext cx="9109075" cy="34778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40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БЮЖДЕТ ДЛЯ ГРАЖДАН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Исполнение </a:t>
            </a:r>
            <a:r>
              <a:rPr lang="ru-RU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бюджета </a:t>
            </a: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муниципального </a:t>
            </a:r>
            <a:r>
              <a:rPr lang="ru-RU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образования «Светогорское городское поселение» </a:t>
            </a: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 9 месяцев 2021 года</a:t>
            </a:r>
            <a:endParaRPr lang="ru-RU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960" y="548680"/>
            <a:ext cx="1068327" cy="13189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36" name="Rectangle 48"/>
          <p:cNvSpPr>
            <a:spLocks noGrp="1" noChangeArrowheads="1"/>
          </p:cNvSpPr>
          <p:nvPr>
            <p:ph type="title"/>
          </p:nvPr>
        </p:nvSpPr>
        <p:spPr>
          <a:xfrm>
            <a:off x="1206975" y="486012"/>
            <a:ext cx="8062913" cy="71437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altLang="ru-RU" sz="2000" b="1" spc="3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МП «Развитие форм местного самоуправления </a:t>
            </a:r>
            <a:br>
              <a:rPr lang="ru-RU" altLang="ru-RU" sz="2000" b="1" spc="3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altLang="ru-RU" sz="2000" b="1" spc="3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и социальной активности населения на территории </a:t>
            </a:r>
            <a:br>
              <a:rPr lang="ru-RU" altLang="ru-RU" sz="2000" b="1" spc="3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altLang="ru-RU" sz="2000" b="1" spc="3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МО «Светогорское городское поселение»» </a:t>
            </a:r>
          </a:p>
        </p:txBody>
      </p:sp>
      <p:sp>
        <p:nvSpPr>
          <p:cNvPr id="9237" name="Прямоугольник 3"/>
          <p:cNvSpPr>
            <a:spLocks noChangeArrowheads="1"/>
          </p:cNvSpPr>
          <p:nvPr/>
        </p:nvSpPr>
        <p:spPr bwMode="auto">
          <a:xfrm>
            <a:off x="2071688" y="2857500"/>
            <a:ext cx="7540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42" y="221354"/>
            <a:ext cx="1018120" cy="1243692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2771800" y="1556792"/>
            <a:ext cx="4680520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миллион 461 тысяча 525 рублей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47664" y="2348880"/>
            <a:ext cx="72593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600" dirty="0" smtClean="0"/>
              <a:t>Нормативное</a:t>
            </a:r>
            <a:r>
              <a:rPr lang="ru-RU" sz="1600" dirty="0"/>
              <a:t>, информационное обеспечения деятельности органов местного самоуправления и участия населения в осуществлении местного самоуправления (газета «Вуокса</a:t>
            </a:r>
            <a:r>
              <a:rPr lang="ru-RU" sz="1600" dirty="0" smtClean="0"/>
              <a:t>») </a:t>
            </a:r>
            <a:r>
              <a:rPr lang="ru-RU" sz="1600" dirty="0"/>
              <a:t>– </a:t>
            </a:r>
            <a:r>
              <a:rPr lang="ru-RU" sz="1600" b="1" i="1" dirty="0"/>
              <a:t>1 миллион </a:t>
            </a:r>
            <a:r>
              <a:rPr lang="ru-RU" sz="1600" b="1" i="1" dirty="0" smtClean="0"/>
              <a:t>434 тысячи рублей</a:t>
            </a:r>
          </a:p>
          <a:p>
            <a:pPr algn="just">
              <a:lnSpc>
                <a:spcPct val="150000"/>
              </a:lnSpc>
            </a:pPr>
            <a:endParaRPr lang="ru-RU" sz="1600" b="1" i="1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600" dirty="0"/>
              <a:t>популяризация местного самоуправления, государственных символов, стимулирование социальной активности, достижений граждан, коллективов учреждений, организаций, общественных организаций и объединений, добившихся значительных успехов в трудовой деятельности и общественной работе, внесших значительный вклад в развитие местного самоуправления </a:t>
            </a:r>
            <a:r>
              <a:rPr lang="ru-RU" sz="1600" dirty="0" smtClean="0"/>
              <a:t>(поздравительные открытки</a:t>
            </a:r>
            <a:r>
              <a:rPr lang="ru-RU" sz="1600" dirty="0"/>
              <a:t>, </a:t>
            </a:r>
            <a:r>
              <a:rPr lang="ru-RU" sz="1600" dirty="0" smtClean="0"/>
              <a:t>цветы</a:t>
            </a:r>
            <a:r>
              <a:rPr lang="ru-RU" sz="1600" dirty="0"/>
              <a:t>) – </a:t>
            </a:r>
            <a:r>
              <a:rPr lang="ru-RU" sz="1600" b="1" i="1" dirty="0" smtClean="0"/>
              <a:t>27 тысяч 525 рублей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801491"/>
            <a:ext cx="1797114" cy="1612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7" name="Rectangle 48"/>
          <p:cNvSpPr>
            <a:spLocks noGrp="1" noChangeArrowheads="1"/>
          </p:cNvSpPr>
          <p:nvPr>
            <p:ph type="title"/>
          </p:nvPr>
        </p:nvSpPr>
        <p:spPr>
          <a:xfrm>
            <a:off x="1514989" y="332656"/>
            <a:ext cx="7596335" cy="87788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altLang="ru-RU" sz="2000" b="1" dirty="0" smtClean="0"/>
              <a:t/>
            </a:r>
            <a:br>
              <a:rPr lang="ru-RU" altLang="ru-RU" sz="2000" b="1" dirty="0" smtClean="0"/>
            </a:b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МП «Безопасность </a:t>
            </a:r>
            <a:b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 «Светогорское городское поселение»» </a:t>
            </a:r>
            <a:b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altLang="ru-RU" sz="2000" b="1" spc="3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60648"/>
            <a:ext cx="1018120" cy="1243692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2771800" y="1504340"/>
            <a:ext cx="4680520" cy="5507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996 тысяч 633 рубля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9306" y="2379050"/>
            <a:ext cx="69419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altLang="ru-RU" sz="1600" dirty="0" smtClean="0"/>
              <a:t>Оказание </a:t>
            </a:r>
            <a:r>
              <a:rPr lang="ru-RU" altLang="ru-RU" sz="1600" dirty="0"/>
              <a:t>услуг по обеспечению готовности к оперативному реагированию на чрезвычайные ситуации и проведению работ по их ликвидации</a:t>
            </a:r>
            <a:r>
              <a:rPr lang="ru-RU" sz="1600" dirty="0" smtClean="0"/>
              <a:t> </a:t>
            </a:r>
            <a:r>
              <a:rPr lang="ru-RU" sz="1600" dirty="0"/>
              <a:t>– </a:t>
            </a:r>
            <a:r>
              <a:rPr lang="ru-RU" sz="1600" b="1" i="1" dirty="0" smtClean="0"/>
              <a:t>184 тысячи рублей;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600" dirty="0"/>
              <a:t>О</a:t>
            </a:r>
            <a:r>
              <a:rPr lang="ru-RU" sz="1600" dirty="0" smtClean="0"/>
              <a:t>бслуживание </a:t>
            </a:r>
            <a:r>
              <a:rPr lang="ru-RU" sz="1600" dirty="0"/>
              <a:t>аппаратно-программного комплекса автоматизированной информационной системы «Безопасный город</a:t>
            </a:r>
            <a:r>
              <a:rPr lang="ru-RU" sz="1600" dirty="0" smtClean="0"/>
              <a:t>» </a:t>
            </a:r>
            <a:r>
              <a:rPr lang="ru-RU" sz="1600" dirty="0"/>
              <a:t>– </a:t>
            </a:r>
            <a:r>
              <a:rPr lang="ru-RU" sz="1600" b="1" i="1" dirty="0"/>
              <a:t>7</a:t>
            </a:r>
            <a:r>
              <a:rPr lang="ru-RU" sz="1600" b="1" i="1" dirty="0" smtClean="0"/>
              <a:t>9 тысяч 800 рублей;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600" dirty="0" smtClean="0">
                <a:ea typeface="Calibri" panose="020F0502020204030204" pitchFamily="34" charset="0"/>
              </a:rPr>
              <a:t>Услуги </a:t>
            </a:r>
            <a:r>
              <a:rPr lang="ru-RU" sz="1600" dirty="0">
                <a:ea typeface="Calibri" panose="020F0502020204030204" pitchFamily="34" charset="0"/>
              </a:rPr>
              <a:t>по созданию специализированного мобильного подразделения водных спасателей – </a:t>
            </a:r>
            <a:r>
              <a:rPr lang="ru-RU" sz="1600" b="1" i="1" dirty="0">
                <a:ea typeface="Calibri" panose="020F0502020204030204" pitchFamily="34" charset="0"/>
              </a:rPr>
              <a:t>200 тысяч рублей;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600" dirty="0" smtClean="0">
                <a:ea typeface="Calibri" panose="020F0502020204030204" pitchFamily="34" charset="0"/>
              </a:rPr>
              <a:t>Разработка </a:t>
            </a:r>
            <a:r>
              <a:rPr lang="ru-RU" sz="1600" dirty="0">
                <a:ea typeface="Calibri" panose="020F0502020204030204" pitchFamily="34" charset="0"/>
              </a:rPr>
              <a:t>проектно-сметной документации систем АПС и оповещение людей о пожаре – </a:t>
            </a:r>
            <a:r>
              <a:rPr lang="ru-RU" sz="1600" b="1" i="1" dirty="0">
                <a:ea typeface="Calibri" panose="020F0502020204030204" pitchFamily="34" charset="0"/>
              </a:rPr>
              <a:t>99 тысяч 500 </a:t>
            </a:r>
            <a:r>
              <a:rPr lang="ru-RU" sz="1600" b="1" i="1" dirty="0" smtClean="0">
                <a:ea typeface="Calibri" panose="020F0502020204030204" pitchFamily="34" charset="0"/>
              </a:rPr>
              <a:t>рублей;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600" dirty="0" smtClean="0">
                <a:ea typeface="Calibri" panose="020F0502020204030204" pitchFamily="34" charset="0"/>
              </a:rPr>
              <a:t>Обслуживание </a:t>
            </a:r>
            <a:r>
              <a:rPr lang="ru-RU" sz="1600" dirty="0">
                <a:ea typeface="Calibri" panose="020F0502020204030204" pitchFamily="34" charset="0"/>
              </a:rPr>
              <a:t>аппаратно-программного комплекса автоматизированной информационной системы «Безопасный город» – </a:t>
            </a:r>
            <a:r>
              <a:rPr lang="ru-RU" sz="1600" b="1" i="1" dirty="0" smtClean="0">
                <a:ea typeface="Calibri" panose="020F0502020204030204" pitchFamily="34" charset="0"/>
              </a:rPr>
              <a:t>233 тысячи 333 </a:t>
            </a:r>
            <a:r>
              <a:rPr lang="ru-RU" sz="1600" b="1" i="1" dirty="0">
                <a:ea typeface="Calibri" panose="020F0502020204030204" pitchFamily="34" charset="0"/>
              </a:rPr>
              <a:t>рубля</a:t>
            </a:r>
            <a:r>
              <a:rPr lang="ru-RU" sz="1600" dirty="0">
                <a:ea typeface="Calibri" panose="020F0502020204030204" pitchFamily="34" charset="0"/>
              </a:rPr>
              <a:t>.</a:t>
            </a:r>
            <a:endParaRPr lang="ru-RU" sz="1600" b="1" i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01" y="5229200"/>
            <a:ext cx="1229030" cy="1275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4621" y="2055084"/>
            <a:ext cx="2127349" cy="161736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72" y="3801644"/>
            <a:ext cx="1283540" cy="1283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3" name="Rectangle 48"/>
          <p:cNvSpPr>
            <a:spLocks noGrp="1" noChangeArrowheads="1"/>
          </p:cNvSpPr>
          <p:nvPr>
            <p:ph type="title"/>
          </p:nvPr>
        </p:nvSpPr>
        <p:spPr>
          <a:xfrm>
            <a:off x="1835696" y="332656"/>
            <a:ext cx="7128791" cy="87788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МП «Развитие и поддержка малого и среднего предпринимательства </a:t>
            </a:r>
            <a:b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МО «Светогорское городское поселение»»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92" y="332656"/>
            <a:ext cx="1018120" cy="1243692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2771800" y="1543199"/>
            <a:ext cx="4680520" cy="5176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тысяч рублей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76" y="2365482"/>
            <a:ext cx="805141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altLang="ru-RU" sz="1800" dirty="0" smtClean="0"/>
              <a:t>Услуги по изготовлению дипломов, посвященных вопросам развития малого и среднего предпринимательства </a:t>
            </a:r>
            <a:r>
              <a:rPr lang="ru-RU" sz="1800" dirty="0" smtClean="0"/>
              <a:t>- </a:t>
            </a:r>
            <a:r>
              <a:rPr lang="ru-RU" sz="1800" b="1" i="1" dirty="0" smtClean="0"/>
              <a:t>20 тысяч рублей</a:t>
            </a:r>
          </a:p>
          <a:p>
            <a:pPr algn="just">
              <a:lnSpc>
                <a:spcPct val="150000"/>
              </a:lnSpc>
            </a:pPr>
            <a:endParaRPr lang="ru-RU" sz="1800" b="1" i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501008"/>
            <a:ext cx="6120680" cy="3009017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509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581" name="Rectangle 48"/>
          <p:cNvSpPr>
            <a:spLocks noGrp="1" noChangeArrowheads="1"/>
          </p:cNvSpPr>
          <p:nvPr>
            <p:ph type="title"/>
          </p:nvPr>
        </p:nvSpPr>
        <p:spPr>
          <a:xfrm>
            <a:off x="1473601" y="89801"/>
            <a:ext cx="7619362" cy="673943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</a:t>
            </a: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«Формирование городской среды и обеспечение качественным жильем граждан на территории </a:t>
            </a:r>
            <a:b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МО «Светогорское городское поселение» </a:t>
            </a:r>
            <a:endParaRPr lang="ru-RU" altLang="ru-RU" sz="2000" b="1" spc="30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61" y="214313"/>
            <a:ext cx="1018120" cy="1243692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2771800" y="868133"/>
            <a:ext cx="4680520" cy="5259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57 миллионов 813 тысяч 342 рубля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06356" y="1380711"/>
            <a:ext cx="7401283" cy="5058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/>
            <a:r>
              <a:rPr lang="ru-RU" sz="16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Подпрограмма:</a:t>
            </a:r>
            <a:r>
              <a:rPr lang="ru-RU" sz="16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 «Повышение уровня благоустройства территорий населённых пунктов</a:t>
            </a:r>
            <a:r>
              <a:rPr lang="ru-RU" sz="1600" b="1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»</a:t>
            </a:r>
            <a:endParaRPr lang="ru-RU" sz="800" b="1" i="1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ru-RU" sz="1500" dirty="0" smtClean="0"/>
              <a:t>Уличное освещение – </a:t>
            </a:r>
            <a:r>
              <a:rPr lang="ru-RU" sz="1500" b="1" i="1" dirty="0"/>
              <a:t>3 миллиона 740 тысяч 201 рубль;</a:t>
            </a:r>
            <a:endParaRPr lang="ru-RU" sz="1500" b="1" i="1" dirty="0" smtClean="0"/>
          </a:p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ru-RU" sz="1500" dirty="0" smtClean="0"/>
              <a:t>Эксплуатационно</a:t>
            </a:r>
            <a:r>
              <a:rPr lang="ru-RU" sz="1500" dirty="0"/>
              <a:t>-</a:t>
            </a:r>
            <a:r>
              <a:rPr lang="ru-RU" sz="1500" dirty="0" smtClean="0"/>
              <a:t>техническое обслуживание объектов наружного освещения –</a:t>
            </a:r>
            <a:br>
              <a:rPr lang="ru-RU" sz="1500" dirty="0" smtClean="0"/>
            </a:br>
            <a:r>
              <a:rPr lang="ru-RU" sz="1500" b="1" i="1" dirty="0" smtClean="0"/>
              <a:t>1 </a:t>
            </a:r>
            <a:r>
              <a:rPr lang="ru-RU" sz="1500" b="1" i="1" dirty="0"/>
              <a:t>миллион 210 тысяч рублей;</a:t>
            </a:r>
            <a:endParaRPr lang="ru-RU" sz="1500" b="1" i="1" dirty="0" smtClean="0"/>
          </a:p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ru-RU" sz="1500" dirty="0" smtClean="0"/>
              <a:t>Содержание </a:t>
            </a:r>
            <a:r>
              <a:rPr lang="ru-RU" sz="1500" dirty="0"/>
              <a:t>улично-дорожной сети </a:t>
            </a:r>
            <a:r>
              <a:rPr lang="ru-RU" sz="1500" dirty="0" smtClean="0"/>
              <a:t>– </a:t>
            </a:r>
            <a:r>
              <a:rPr lang="ru-RU" sz="1500" b="1" i="1" dirty="0"/>
              <a:t>12 миллионов </a:t>
            </a:r>
            <a:r>
              <a:rPr lang="ru-RU" sz="1500" b="1" i="1" dirty="0" smtClean="0"/>
              <a:t>597 тысяч 928 рублей.</a:t>
            </a:r>
            <a:endParaRPr lang="ru-RU" sz="1500" b="1" i="1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ru-RU" sz="1500" dirty="0"/>
              <a:t>Услуги по проверке сметной документации на выполнение работ по ремонту участка автомобильной дороги по ул. Гарькавого в г. Светогорске (от моста до ул. Спортивная) </a:t>
            </a:r>
            <a:r>
              <a:rPr lang="ru-RU" sz="1500" dirty="0" smtClean="0"/>
              <a:t>– </a:t>
            </a:r>
            <a:r>
              <a:rPr lang="ru-RU" sz="1500" b="1" i="1" dirty="0" smtClean="0"/>
              <a:t>9 тысяч  рублей;</a:t>
            </a:r>
          </a:p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ru-RU" sz="1500" dirty="0"/>
              <a:t>установка технических средств организации дорожного движения – </a:t>
            </a:r>
            <a:r>
              <a:rPr lang="ru-RU" sz="1500" b="1" i="1" dirty="0"/>
              <a:t>155 </a:t>
            </a:r>
            <a:r>
              <a:rPr lang="ru-RU" sz="1500" b="1" i="1" dirty="0" smtClean="0"/>
              <a:t>тысяч</a:t>
            </a:r>
            <a:br>
              <a:rPr lang="ru-RU" sz="1500" b="1" i="1" dirty="0" smtClean="0"/>
            </a:br>
            <a:r>
              <a:rPr lang="ru-RU" sz="1500" b="1" i="1" dirty="0" smtClean="0"/>
              <a:t>600 </a:t>
            </a:r>
            <a:r>
              <a:rPr lang="ru-RU" sz="1500" b="1" i="1" dirty="0"/>
              <a:t>рублей;</a:t>
            </a:r>
          </a:p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ru-RU" sz="1500" dirty="0" smtClean="0"/>
              <a:t>Озеленение </a:t>
            </a:r>
            <a:r>
              <a:rPr lang="ru-RU" sz="1500" dirty="0"/>
              <a:t>территории МО «Светогорское городское поселение</a:t>
            </a:r>
            <a:r>
              <a:rPr lang="ru-RU" sz="1500" dirty="0" smtClean="0"/>
              <a:t>» </a:t>
            </a:r>
            <a:r>
              <a:rPr lang="ru-RU" sz="1500" dirty="0"/>
              <a:t>– </a:t>
            </a:r>
            <a:r>
              <a:rPr lang="ru-RU" sz="1500" b="1" i="1" dirty="0" smtClean="0"/>
              <a:t>210 тысяч</a:t>
            </a:r>
            <a:br>
              <a:rPr lang="ru-RU" sz="1500" b="1" i="1" dirty="0" smtClean="0"/>
            </a:br>
            <a:r>
              <a:rPr lang="ru-RU" sz="1500" b="1" i="1" dirty="0" smtClean="0"/>
              <a:t>823 </a:t>
            </a:r>
            <a:r>
              <a:rPr lang="ru-RU" sz="1500" b="1" i="1" dirty="0"/>
              <a:t>рубля;</a:t>
            </a:r>
            <a:endParaRPr lang="ru-RU" sz="1500" b="1" i="1" dirty="0" smtClean="0"/>
          </a:p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ru-RU" sz="1500" dirty="0"/>
              <a:t>О</a:t>
            </a:r>
            <a:r>
              <a:rPr lang="ru-RU" sz="1500" dirty="0" smtClean="0"/>
              <a:t>рганизация </a:t>
            </a:r>
            <a:r>
              <a:rPr lang="ru-RU" sz="1500" dirty="0"/>
              <a:t>и содержание территорий поселения </a:t>
            </a:r>
            <a:r>
              <a:rPr lang="ru-RU" sz="1500" b="1" i="1" dirty="0"/>
              <a:t>– 2 </a:t>
            </a:r>
            <a:r>
              <a:rPr lang="ru-RU" sz="1500" b="1" i="1" dirty="0" smtClean="0"/>
              <a:t>миллиона 423 тысячи</a:t>
            </a:r>
            <a:br>
              <a:rPr lang="ru-RU" sz="1500" b="1" i="1" dirty="0" smtClean="0"/>
            </a:br>
            <a:r>
              <a:rPr lang="ru-RU" sz="1500" b="1" i="1" dirty="0" smtClean="0"/>
              <a:t>768 рублей;</a:t>
            </a:r>
          </a:p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ru-RU" sz="1500" dirty="0"/>
              <a:t>работы по благоустройству прилегающей к территории Дома </a:t>
            </a:r>
            <a:r>
              <a:rPr lang="ru-RU" sz="1500" dirty="0" smtClean="0"/>
              <a:t>Культуры</a:t>
            </a:r>
            <a:br>
              <a:rPr lang="ru-RU" sz="1500" dirty="0" smtClean="0"/>
            </a:br>
            <a:r>
              <a:rPr lang="ru-RU" sz="1500" dirty="0" smtClean="0"/>
              <a:t>г</a:t>
            </a:r>
            <a:r>
              <a:rPr lang="ru-RU" sz="1500" dirty="0"/>
              <a:t>. Светогорск, ул. Победы, д. 37</a:t>
            </a:r>
            <a:r>
              <a:rPr lang="ru-RU" sz="1500" b="1" i="1" dirty="0"/>
              <a:t> – 18 миллионов 722 тысячи 381 </a:t>
            </a:r>
            <a:r>
              <a:rPr lang="ru-RU" sz="1500" b="1" i="1" dirty="0" smtClean="0"/>
              <a:t>рубль;</a:t>
            </a:r>
          </a:p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ru-RU" sz="1500" dirty="0"/>
              <a:t>работы по благоустройству дворовой территории по </a:t>
            </a:r>
            <a:r>
              <a:rPr lang="ru-RU" sz="1500" dirty="0" smtClean="0"/>
              <a:t>ул</a:t>
            </a:r>
            <a:r>
              <a:rPr lang="ru-RU" sz="1500" dirty="0"/>
              <a:t>. </a:t>
            </a:r>
            <a:r>
              <a:rPr lang="ru-RU" sz="1500" dirty="0" smtClean="0"/>
              <a:t>Красноармейская,</a:t>
            </a:r>
            <a:br>
              <a:rPr lang="ru-RU" sz="1500" dirty="0" smtClean="0"/>
            </a:br>
            <a:r>
              <a:rPr lang="ru-RU" sz="1500" dirty="0" smtClean="0"/>
              <a:t>д</a:t>
            </a:r>
            <a:r>
              <a:rPr lang="ru-RU" sz="1500" dirty="0"/>
              <a:t>. </a:t>
            </a:r>
            <a:r>
              <a:rPr lang="ru-RU" sz="1500" dirty="0" smtClean="0"/>
              <a:t>32 в г</a:t>
            </a:r>
            <a:r>
              <a:rPr lang="ru-RU" sz="1500" dirty="0"/>
              <a:t>. Светогорске </a:t>
            </a:r>
            <a:r>
              <a:rPr lang="ru-RU" sz="1500" b="1" i="1" dirty="0"/>
              <a:t>– 6 миллионов 894 </a:t>
            </a:r>
            <a:r>
              <a:rPr lang="ru-RU" sz="1500" b="1" i="1" dirty="0" smtClean="0"/>
              <a:t>тысячи 795 </a:t>
            </a:r>
            <a:r>
              <a:rPr lang="ru-RU" sz="1500" b="1" i="1" dirty="0"/>
              <a:t>рублей.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5" y="4826565"/>
            <a:ext cx="1795152" cy="155753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5" y="2337384"/>
            <a:ext cx="1698152" cy="1698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20" y="211554"/>
            <a:ext cx="1018120" cy="1243692"/>
          </a:xfrm>
          <a:prstGeom prst="rect">
            <a:avLst/>
          </a:prstGeom>
        </p:spPr>
      </p:pic>
      <p:sp>
        <p:nvSpPr>
          <p:cNvPr id="6" name="Rectangle 48"/>
          <p:cNvSpPr>
            <a:spLocks noGrp="1" noChangeArrowheads="1"/>
          </p:cNvSpPr>
          <p:nvPr>
            <p:ph type="title"/>
          </p:nvPr>
        </p:nvSpPr>
        <p:spPr>
          <a:xfrm>
            <a:off x="1377056" y="35256"/>
            <a:ext cx="7600829" cy="645500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</a:t>
            </a: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«Формирование городской среды и обеспечение качественным жильем граждан на территории </a:t>
            </a:r>
            <a:b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МО «Светогорское городское поселение» </a:t>
            </a:r>
            <a:endParaRPr lang="ru-RU" altLang="ru-RU" sz="2000" b="1" spc="30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37210" y="783318"/>
            <a:ext cx="4680520" cy="4845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57 миллионов 813 тысяч 342 рубля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6360" y="1260469"/>
            <a:ext cx="7737640" cy="5743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Подпрограмма:</a:t>
            </a:r>
            <a:r>
              <a:rPr lang="ru-RU" sz="14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«Обеспечение качественным жильём граждан»</a:t>
            </a:r>
            <a:endParaRPr lang="ru-RU" sz="1400" b="1" i="1" dirty="0">
              <a:cs typeface="Times New Roman" panose="02020603050405020304" pitchFamily="18" charset="0"/>
            </a:endParaRPr>
          </a:p>
          <a:p>
            <a:pPr lvl="0" algn="ctr" eaLnBrk="1" hangingPunct="1"/>
            <a:endParaRPr lang="ru-RU" sz="1400" b="1" i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ru-RU" sz="1400" dirty="0" smtClean="0">
                <a:cs typeface="Times New Roman" panose="02020603050405020304" pitchFamily="18" charset="0"/>
              </a:rPr>
              <a:t>Взносы </a:t>
            </a:r>
            <a:r>
              <a:rPr lang="ru-RU" sz="1400" dirty="0">
                <a:cs typeface="Times New Roman" panose="02020603050405020304" pitchFamily="18" charset="0"/>
              </a:rPr>
              <a:t>на капитальный ремонт за муниципальные жилые помещения  </a:t>
            </a:r>
            <a:r>
              <a:rPr lang="ru-RU" sz="1400" dirty="0" smtClean="0">
                <a:cs typeface="Times New Roman" panose="02020603050405020304" pitchFamily="18" charset="0"/>
              </a:rPr>
              <a:t>– </a:t>
            </a:r>
            <a:r>
              <a:rPr lang="ru-RU" sz="1400" b="1" i="1" dirty="0" smtClean="0">
                <a:cs typeface="Times New Roman" panose="02020603050405020304" pitchFamily="18" charset="0"/>
              </a:rPr>
              <a:t>4 миллиона</a:t>
            </a:r>
            <a:br>
              <a:rPr lang="ru-RU" sz="1400" b="1" i="1" dirty="0" smtClean="0">
                <a:cs typeface="Times New Roman" panose="02020603050405020304" pitchFamily="18" charset="0"/>
              </a:rPr>
            </a:br>
            <a:r>
              <a:rPr lang="ru-RU" sz="1400" b="1" i="1" dirty="0" smtClean="0">
                <a:cs typeface="Times New Roman" panose="02020603050405020304" pitchFamily="18" charset="0"/>
              </a:rPr>
              <a:t>124 </a:t>
            </a:r>
            <a:r>
              <a:rPr lang="ru-RU" sz="1400" b="1" i="1" dirty="0">
                <a:cs typeface="Times New Roman" panose="02020603050405020304" pitchFamily="18" charset="0"/>
              </a:rPr>
              <a:t>тысячи 144 </a:t>
            </a:r>
            <a:r>
              <a:rPr lang="ru-RU" sz="1400" b="1" i="1" dirty="0" smtClean="0">
                <a:cs typeface="Times New Roman" panose="02020603050405020304" pitchFamily="18" charset="0"/>
              </a:rPr>
              <a:t>рубля; </a:t>
            </a:r>
          </a:p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ru-RU" sz="1400" dirty="0" smtClean="0">
                <a:cs typeface="Times New Roman" panose="02020603050405020304" pitchFamily="18" charset="0"/>
              </a:rPr>
              <a:t>Содержание и обслуживание муципального жилищного фонда – </a:t>
            </a:r>
            <a:r>
              <a:rPr lang="ru-RU" sz="1400" b="1" i="1" dirty="0">
                <a:cs typeface="Times New Roman" panose="02020603050405020304" pitchFamily="18" charset="0"/>
              </a:rPr>
              <a:t>484 </a:t>
            </a:r>
            <a:r>
              <a:rPr lang="ru-RU" sz="1400" b="1" i="1" dirty="0" smtClean="0">
                <a:cs typeface="Times New Roman" panose="02020603050405020304" pitchFamily="18" charset="0"/>
              </a:rPr>
              <a:t>тысячи</a:t>
            </a:r>
            <a:br>
              <a:rPr lang="ru-RU" sz="1400" b="1" i="1" dirty="0" smtClean="0">
                <a:cs typeface="Times New Roman" panose="02020603050405020304" pitchFamily="18" charset="0"/>
              </a:rPr>
            </a:br>
            <a:r>
              <a:rPr lang="ru-RU" sz="1400" b="1" i="1" dirty="0" smtClean="0">
                <a:cs typeface="Times New Roman" panose="02020603050405020304" pitchFamily="18" charset="0"/>
              </a:rPr>
              <a:t>034 </a:t>
            </a:r>
            <a:r>
              <a:rPr lang="ru-RU" sz="1400" b="1" i="1" dirty="0">
                <a:cs typeface="Times New Roman" panose="02020603050405020304" pitchFamily="18" charset="0"/>
              </a:rPr>
              <a:t>рубля;</a:t>
            </a:r>
            <a:endParaRPr lang="ru-RU" sz="1400" b="1" i="1" dirty="0" smtClean="0"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ru-RU" sz="1400" dirty="0" smtClean="0"/>
              <a:t>обследование </a:t>
            </a:r>
            <a:r>
              <a:rPr lang="ru-RU" sz="1400" dirty="0"/>
              <a:t>многоквартирных жилых домов на предмет признания их аварийными и подлежащих сносу или реконструкции (г. </a:t>
            </a:r>
            <a:r>
              <a:rPr lang="ru-RU" sz="1400" dirty="0" smtClean="0"/>
              <a:t>Светогорск, ул</a:t>
            </a:r>
            <a:r>
              <a:rPr lang="ru-RU" sz="1400" dirty="0"/>
              <a:t>. </a:t>
            </a:r>
            <a:r>
              <a:rPr lang="ru-RU" sz="1400" dirty="0" err="1"/>
              <a:t>Рощинская</a:t>
            </a:r>
            <a:r>
              <a:rPr lang="ru-RU" sz="1400" dirty="0"/>
              <a:t>, д.18, ул. Ленина, д.18, </a:t>
            </a:r>
            <a:r>
              <a:rPr lang="ru-RU" sz="1400" dirty="0" err="1"/>
              <a:t>гп</a:t>
            </a:r>
            <a:r>
              <a:rPr lang="ru-RU" sz="1400" dirty="0"/>
              <a:t>. Лесогорский, ул. Октябрьская, д.1, ул. Ленинградское шоссе, д.12) - </a:t>
            </a:r>
            <a:r>
              <a:rPr lang="ru-RU" sz="1400" b="1" i="1" dirty="0"/>
              <a:t>169 </a:t>
            </a:r>
            <a:r>
              <a:rPr lang="ru-RU" sz="1400" b="1" i="1" dirty="0" smtClean="0"/>
              <a:t>тысяч</a:t>
            </a:r>
            <a:br>
              <a:rPr lang="ru-RU" sz="1400" b="1" i="1" dirty="0" smtClean="0"/>
            </a:br>
            <a:r>
              <a:rPr lang="ru-RU" sz="1400" b="1" i="1" dirty="0" smtClean="0"/>
              <a:t>210 </a:t>
            </a:r>
            <a:r>
              <a:rPr lang="ru-RU" sz="1400" b="1" i="1" dirty="0"/>
              <a:t>рублей</a:t>
            </a:r>
            <a:r>
              <a:rPr lang="ru-RU" sz="1400" dirty="0"/>
              <a:t>;</a:t>
            </a:r>
          </a:p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ru-RU" sz="1400" dirty="0" smtClean="0"/>
              <a:t>приобретение </a:t>
            </a:r>
            <a:r>
              <a:rPr lang="ru-RU" sz="1400" dirty="0"/>
              <a:t>объектов недвижимого имущества (жилых помещений) в муниципальную собственность – </a:t>
            </a:r>
            <a:r>
              <a:rPr lang="ru-RU" sz="1400" b="1" i="1" dirty="0"/>
              <a:t>5 миллионов 340 тысяч 860 рублей</a:t>
            </a:r>
            <a:r>
              <a:rPr lang="ru-RU" sz="1400" dirty="0"/>
              <a:t>;</a:t>
            </a:r>
          </a:p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ru-RU" sz="1400" dirty="0" smtClean="0"/>
              <a:t>услуги </a:t>
            </a:r>
            <a:r>
              <a:rPr lang="ru-RU" sz="1400" dirty="0"/>
              <a:t>по разработке проектно-сметной документации на снос </a:t>
            </a:r>
            <a:r>
              <a:rPr lang="ru-RU" sz="1400" dirty="0" smtClean="0"/>
              <a:t>расселенного аварийного </a:t>
            </a:r>
            <a:r>
              <a:rPr lang="ru-RU" sz="1400" dirty="0"/>
              <a:t>дома </a:t>
            </a:r>
            <a:r>
              <a:rPr lang="ru-RU" sz="1400" dirty="0" err="1"/>
              <a:t>гп</a:t>
            </a:r>
            <a:r>
              <a:rPr lang="ru-RU" sz="1400" dirty="0"/>
              <a:t>. Лесогорский, ул. Лесной Кордон, д.5 </a:t>
            </a:r>
            <a:r>
              <a:rPr lang="ru-RU" sz="1400" dirty="0" smtClean="0"/>
              <a:t>- </a:t>
            </a:r>
            <a:r>
              <a:rPr lang="ru-RU" sz="1400" b="1" i="1" dirty="0" smtClean="0"/>
              <a:t>65 </a:t>
            </a:r>
            <a:r>
              <a:rPr lang="ru-RU" sz="1400" b="1" i="1" dirty="0"/>
              <a:t>тысяч 500 </a:t>
            </a:r>
            <a:r>
              <a:rPr lang="ru-RU" sz="1400" b="1" i="1" dirty="0" smtClean="0"/>
              <a:t>рублей.</a:t>
            </a:r>
          </a:p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v"/>
            </a:pPr>
            <a:endParaRPr lang="ru-RU" sz="1400" b="1" i="1" dirty="0"/>
          </a:p>
          <a:p>
            <a:pPr lvl="0" algn="ctr"/>
            <a:r>
              <a:rPr lang="ru-RU" sz="1400" b="1" i="1" u="sng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Подпрограмма:</a:t>
            </a:r>
            <a:r>
              <a:rPr lang="ru-RU" sz="1400" b="1" i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«Обеспечение устойчивого функционирования и развития коммунальной и инженерной инфраструктуры и повышение энергоэффективности</a:t>
            </a:r>
            <a:r>
              <a:rPr lang="ru-RU" sz="1400" b="1" i="1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 algn="ctr"/>
            <a:endParaRPr lang="ru-RU" sz="1000" b="1" i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ru-RU" sz="1400" dirty="0"/>
              <a:t>выполнение работ по ремонту участка трубы дренажно-ливневой канализации по </a:t>
            </a:r>
            <a:r>
              <a:rPr lang="ru-RU" sz="1400" dirty="0" smtClean="0"/>
              <a:t>адресу:</a:t>
            </a:r>
            <a:br>
              <a:rPr lang="ru-RU" sz="1400" dirty="0" smtClean="0"/>
            </a:br>
            <a:r>
              <a:rPr lang="ru-RU" sz="1400" dirty="0" smtClean="0"/>
              <a:t>г</a:t>
            </a:r>
            <a:r>
              <a:rPr lang="ru-RU" sz="1400" dirty="0"/>
              <a:t>. Светогорск, ул. Спортивная в районе кафе «</a:t>
            </a:r>
            <a:r>
              <a:rPr lang="ru-RU" sz="1400" dirty="0" err="1"/>
              <a:t>Лайт</a:t>
            </a:r>
            <a:r>
              <a:rPr lang="ru-RU" sz="1400" dirty="0"/>
              <a:t>» </a:t>
            </a:r>
            <a:r>
              <a:rPr lang="ru-RU" sz="1400" b="1" i="1" dirty="0"/>
              <a:t>– </a:t>
            </a:r>
            <a:r>
              <a:rPr lang="ru-RU" sz="1400" b="1" i="1" dirty="0" smtClean="0"/>
              <a:t>340 </a:t>
            </a:r>
            <a:r>
              <a:rPr lang="ru-RU" sz="1400" b="1" i="1" dirty="0"/>
              <a:t>тысяч 208 рублей</a:t>
            </a:r>
            <a:r>
              <a:rPr lang="ru-RU" sz="1400" b="1" i="1" dirty="0" smtClean="0"/>
              <a:t>;</a:t>
            </a:r>
          </a:p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ru-RU" sz="1400" dirty="0" smtClean="0"/>
              <a:t>работы </a:t>
            </a:r>
            <a:r>
              <a:rPr lang="ru-RU" sz="1400" dirty="0"/>
              <a:t>по ремонту тепловой сети в гп. Лесогорский от жилого дома по ул. Ленинградское шоссе, д. 32 до тепловой камеры ТК-3 и от тепловой камеры ТК-3 до жилого дома </a:t>
            </a:r>
            <a:r>
              <a:rPr lang="ru-RU" sz="1400" dirty="0" smtClean="0"/>
              <a:t>по</a:t>
            </a:r>
            <a:br>
              <a:rPr lang="ru-RU" sz="1400" dirty="0" smtClean="0"/>
            </a:br>
            <a:r>
              <a:rPr lang="ru-RU" sz="1400" dirty="0" smtClean="0"/>
              <a:t>ул</a:t>
            </a:r>
            <a:r>
              <a:rPr lang="ru-RU" sz="1400" dirty="0"/>
              <a:t>. Труда, д. 1А </a:t>
            </a:r>
            <a:r>
              <a:rPr lang="ru-RU" sz="1400" b="1" i="1" dirty="0"/>
              <a:t>– 1 миллион 320 тысяч 890 </a:t>
            </a:r>
            <a:r>
              <a:rPr lang="ru-RU" sz="1400" b="1" i="1" dirty="0" smtClean="0"/>
              <a:t>рублей</a:t>
            </a:r>
            <a:r>
              <a:rPr lang="ru-RU" sz="1400" b="1" i="1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1400" b="1" i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3" y="1714643"/>
            <a:ext cx="1444094" cy="14440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78" y="5179354"/>
            <a:ext cx="1526106" cy="114458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68" y="3572283"/>
            <a:ext cx="1489144" cy="108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12847"/>
      </p:ext>
    </p:extLst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7" y="-43286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93" y="119574"/>
            <a:ext cx="1018120" cy="1243692"/>
          </a:xfrm>
          <a:prstGeom prst="rect">
            <a:avLst/>
          </a:prstGeom>
        </p:spPr>
      </p:pic>
      <p:sp>
        <p:nvSpPr>
          <p:cNvPr id="6" name="Rectangle 48"/>
          <p:cNvSpPr>
            <a:spLocks noGrp="1" noChangeArrowheads="1"/>
          </p:cNvSpPr>
          <p:nvPr>
            <p:ph type="title"/>
          </p:nvPr>
        </p:nvSpPr>
        <p:spPr>
          <a:xfrm>
            <a:off x="1582241" y="0"/>
            <a:ext cx="7454255" cy="1054447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«Развитие культуры, физической культуры и массового спорта, молодёжной политики </a:t>
            </a:r>
            <a:br>
              <a:rPr lang="ru-RU" altLang="ru-RU" sz="16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16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«Светогорское городское поселение»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33042" y="925005"/>
            <a:ext cx="5490473" cy="4382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39 миллионов 377 тысяч 295 рублей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11313" y="1411489"/>
            <a:ext cx="7537972" cy="5460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1300" b="1" i="1" u="sng" dirty="0">
                <a:cs typeface="Times New Roman" panose="02020603050405020304" pitchFamily="18" charset="0"/>
              </a:rPr>
              <a:t>Подпрограмма</a:t>
            </a:r>
            <a:r>
              <a:rPr lang="ru-RU" sz="1300" b="1" i="1" dirty="0">
                <a:cs typeface="Times New Roman" panose="02020603050405020304" pitchFamily="18" charset="0"/>
              </a:rPr>
              <a:t>: «Развитие молодежной </a:t>
            </a:r>
            <a:r>
              <a:rPr lang="ru-RU" sz="1300" b="1" i="1" dirty="0" smtClean="0">
                <a:cs typeface="Times New Roman" panose="02020603050405020304" pitchFamily="18" charset="0"/>
              </a:rPr>
              <a:t>политики»</a:t>
            </a:r>
            <a:endParaRPr lang="ru-RU" sz="1300" dirty="0"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ru-RU" sz="1300" dirty="0" smtClean="0">
                <a:cs typeface="Times New Roman" panose="02020603050405020304" pitchFamily="18" charset="0"/>
              </a:rPr>
              <a:t>Создание </a:t>
            </a:r>
            <a:r>
              <a:rPr lang="ru-RU" sz="1300" dirty="0">
                <a:cs typeface="Times New Roman" panose="02020603050405020304" pitchFamily="18" charset="0"/>
              </a:rPr>
              <a:t>временных рабочих мест для трудоустройства несовершеннолетних – </a:t>
            </a:r>
            <a:r>
              <a:rPr lang="ru-RU" sz="1300" b="1" i="1" dirty="0">
                <a:cs typeface="Times New Roman" panose="02020603050405020304" pitchFamily="18" charset="0"/>
              </a:rPr>
              <a:t>100 тысяч рублей</a:t>
            </a:r>
            <a:r>
              <a:rPr lang="ru-RU" sz="1300" b="1" i="1" dirty="0" smtClean="0"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ru-RU" sz="13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300" dirty="0"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мероприятий посвященному дню Молодежи: </a:t>
            </a:r>
            <a:r>
              <a:rPr lang="ru-RU" sz="13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1300" dirty="0">
                <a:ea typeface="Times New Roman" panose="02020603050405020304" pitchFamily="18" charset="0"/>
                <a:cs typeface="Times New Roman" panose="02020603050405020304" pitchFamily="18" charset="0"/>
              </a:rPr>
              <a:t> «Испытай себя» - </a:t>
            </a:r>
            <a:r>
              <a:rPr lang="ru-RU" sz="13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15 тысяч рублей.</a:t>
            </a:r>
            <a:endParaRPr lang="ru-RU" sz="1300" b="1" i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4000"/>
              </a:lnSpc>
            </a:pPr>
            <a:endParaRPr lang="en-US" sz="1000" b="1" i="1" u="sng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4000"/>
              </a:lnSpc>
            </a:pPr>
            <a:r>
              <a:rPr lang="ru-RU" sz="1300" b="1" i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Подпрограмма</a:t>
            </a:r>
            <a:r>
              <a:rPr lang="ru-RU" sz="1300" b="1" i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3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3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Развитие культуры</a:t>
            </a:r>
            <a:r>
              <a:rPr lang="ru-RU" sz="13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300" b="1" i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ru-RU" sz="1300" dirty="0" smtClean="0">
                <a:cs typeface="Times New Roman" panose="02020603050405020304" pitchFamily="18" charset="0"/>
              </a:rPr>
              <a:t>Предоставление </a:t>
            </a:r>
            <a:r>
              <a:rPr lang="ru-RU" sz="1300" dirty="0">
                <a:cs typeface="Times New Roman" panose="02020603050405020304" pitchFamily="18" charset="0"/>
              </a:rPr>
              <a:t>субсидии МБУ «КСК  г. </a:t>
            </a:r>
            <a:r>
              <a:rPr lang="ru-RU" sz="1300" dirty="0" smtClean="0">
                <a:cs typeface="Times New Roman" panose="02020603050405020304" pitchFamily="18" charset="0"/>
              </a:rPr>
              <a:t>Светогорска» на </a:t>
            </a:r>
            <a:r>
              <a:rPr lang="ru-RU" sz="1300" dirty="0">
                <a:cs typeface="Times New Roman" panose="02020603050405020304" pitchFamily="18" charset="0"/>
              </a:rPr>
              <a:t>организацию деятельности клубных </a:t>
            </a:r>
            <a:r>
              <a:rPr lang="ru-RU" sz="1300" dirty="0" smtClean="0">
                <a:cs typeface="Times New Roman" panose="02020603050405020304" pitchFamily="18" charset="0"/>
              </a:rPr>
              <a:t>формирований и </a:t>
            </a:r>
            <a:r>
              <a:rPr lang="ru-RU" sz="1300" dirty="0">
                <a:cs typeface="Times New Roman" panose="02020603050405020304" pitchFamily="18" charset="0"/>
              </a:rPr>
              <a:t>формирований самодеятельного народного творчества, библиотечное, библиографическое и информационное обслуживание </a:t>
            </a:r>
            <a:r>
              <a:rPr lang="ru-RU" sz="1300" dirty="0" smtClean="0">
                <a:cs typeface="Times New Roman" panose="02020603050405020304" pitchFamily="18" charset="0"/>
              </a:rPr>
              <a:t>пользователей библиотек  </a:t>
            </a:r>
            <a:r>
              <a:rPr lang="ru-RU" sz="1300" dirty="0">
                <a:cs typeface="Times New Roman" panose="02020603050405020304" pitchFamily="18" charset="0"/>
              </a:rPr>
              <a:t>и на содержание (эксплуатацию) имущества, </a:t>
            </a:r>
            <a:r>
              <a:rPr lang="ru-RU" sz="1300" dirty="0" smtClean="0">
                <a:cs typeface="Times New Roman" panose="02020603050405020304" pitchFamily="18" charset="0"/>
              </a:rPr>
              <a:t>находящегося в </a:t>
            </a:r>
            <a:r>
              <a:rPr lang="ru-RU" sz="1300" dirty="0">
                <a:cs typeface="Times New Roman" panose="02020603050405020304" pitchFamily="18" charset="0"/>
              </a:rPr>
              <a:t>государственной (муниципальной) собственности  </a:t>
            </a:r>
            <a:r>
              <a:rPr lang="ru-RU" sz="1300" dirty="0" smtClean="0">
                <a:cs typeface="Times New Roman" panose="02020603050405020304" pitchFamily="18" charset="0"/>
              </a:rPr>
              <a:t>– </a:t>
            </a:r>
            <a:r>
              <a:rPr lang="ru-RU" sz="1300" b="1" i="1" dirty="0">
                <a:cs typeface="Times New Roman" panose="02020603050405020304" pitchFamily="18" charset="0"/>
              </a:rPr>
              <a:t>16 миллионов 349 тысяч 054 рубля;</a:t>
            </a:r>
            <a:endParaRPr lang="ru-RU" sz="1300" b="1" i="1" dirty="0" smtClean="0"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ru-RU" sz="1300" dirty="0" smtClean="0">
                <a:cs typeface="Times New Roman" panose="02020603050405020304" pitchFamily="18" charset="0"/>
              </a:rPr>
              <a:t>Предоставление субсидии </a:t>
            </a:r>
            <a:r>
              <a:rPr lang="ru-RU" sz="1300" dirty="0">
                <a:cs typeface="Times New Roman" panose="02020603050405020304" pitchFamily="18" charset="0"/>
              </a:rPr>
              <a:t>на </a:t>
            </a:r>
            <a:r>
              <a:rPr lang="ru-RU" sz="1300" dirty="0" smtClean="0">
                <a:cs typeface="Times New Roman" panose="02020603050405020304" pitchFamily="18" charset="0"/>
              </a:rPr>
              <a:t>возмещение расходов </a:t>
            </a:r>
            <a:r>
              <a:rPr lang="ru-RU" sz="1300" dirty="0">
                <a:cs typeface="Times New Roman" panose="02020603050405020304" pitchFamily="18" charset="0"/>
              </a:rPr>
              <a:t>по </a:t>
            </a:r>
            <a:r>
              <a:rPr lang="ru-RU" sz="1300" dirty="0" smtClean="0">
                <a:cs typeface="Times New Roman" panose="02020603050405020304" pitchFamily="18" charset="0"/>
              </a:rPr>
              <a:t>проведение государственной экспертизы достоверности стоимости сметной документации </a:t>
            </a:r>
            <a:r>
              <a:rPr lang="ru-RU" sz="1300" dirty="0">
                <a:cs typeface="Times New Roman" panose="02020603050405020304" pitchFamily="18" charset="0"/>
              </a:rPr>
              <a:t>на </a:t>
            </a:r>
            <a:r>
              <a:rPr lang="ru-RU" sz="1300" dirty="0" smtClean="0">
                <a:cs typeface="Times New Roman" panose="02020603050405020304" pitchFamily="18" charset="0"/>
              </a:rPr>
              <a:t>выполнение работ по ремонту фасада </a:t>
            </a:r>
            <a:r>
              <a:rPr lang="ru-RU" sz="1300" dirty="0">
                <a:cs typeface="Times New Roman" panose="02020603050405020304" pitchFamily="18" charset="0"/>
              </a:rPr>
              <a:t>и кровли </a:t>
            </a:r>
            <a:r>
              <a:rPr lang="ru-RU" sz="1300" dirty="0" smtClean="0">
                <a:cs typeface="Times New Roman" panose="02020603050405020304" pitchFamily="18" charset="0"/>
              </a:rPr>
              <a:t>Дома Культуры – </a:t>
            </a:r>
            <a:r>
              <a:rPr lang="ru-RU" sz="1300" b="1" i="1" dirty="0">
                <a:cs typeface="Times New Roman" panose="02020603050405020304" pitchFamily="18" charset="0"/>
              </a:rPr>
              <a:t>8 миллионов 087 тысяч 866 рублей;</a:t>
            </a:r>
            <a:endParaRPr lang="ru-RU" sz="1300" b="1" i="1" dirty="0" smtClean="0"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ru-RU" sz="1300" dirty="0">
                <a:cs typeface="Times New Roman" panose="02020603050405020304" pitchFamily="18" charset="0"/>
              </a:rPr>
              <a:t>П</a:t>
            </a:r>
            <a:r>
              <a:rPr lang="ru-RU" sz="1300" dirty="0" smtClean="0">
                <a:cs typeface="Times New Roman" panose="02020603050405020304" pitchFamily="18" charset="0"/>
              </a:rPr>
              <a:t>роведение </a:t>
            </a:r>
            <a:r>
              <a:rPr lang="ru-RU" sz="1300" dirty="0">
                <a:cs typeface="Times New Roman" panose="02020603050405020304" pitchFamily="18" charset="0"/>
              </a:rPr>
              <a:t>праздничных мероприятий </a:t>
            </a:r>
            <a:r>
              <a:rPr lang="ru-RU" sz="1300" b="1" i="1" dirty="0">
                <a:cs typeface="Times New Roman" panose="02020603050405020304" pitchFamily="18" charset="0"/>
              </a:rPr>
              <a:t>– 334 тысячи 780 рублей;</a:t>
            </a:r>
            <a:endParaRPr lang="ru-RU" sz="1300" b="1" i="1" dirty="0" smtClean="0"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ru-RU" sz="1300" dirty="0">
                <a:cs typeface="Times New Roman" panose="02020603050405020304" pitchFamily="18" charset="0"/>
              </a:rPr>
              <a:t>П</a:t>
            </a:r>
            <a:r>
              <a:rPr lang="ru-RU" sz="1300" dirty="0" smtClean="0">
                <a:cs typeface="Times New Roman" panose="02020603050405020304" pitchFamily="18" charset="0"/>
              </a:rPr>
              <a:t>редоставление </a:t>
            </a:r>
            <a:r>
              <a:rPr lang="ru-RU" sz="1300" dirty="0">
                <a:cs typeface="Times New Roman" panose="02020603050405020304" pitchFamily="18" charset="0"/>
              </a:rPr>
              <a:t>субсидии на возмещение расходов учреждению на пошив сценических костюмов Народному коллективу «Вокальный ансамбль «Созвучие» </a:t>
            </a:r>
            <a:r>
              <a:rPr lang="ru-RU" sz="1300" b="1" i="1" dirty="0" smtClean="0">
                <a:cs typeface="Times New Roman" panose="02020603050405020304" pitchFamily="18" charset="0"/>
              </a:rPr>
              <a:t>– 35 </a:t>
            </a:r>
            <a:r>
              <a:rPr lang="ru-RU" sz="1300" b="1" i="1" dirty="0">
                <a:cs typeface="Times New Roman" panose="02020603050405020304" pitchFamily="18" charset="0"/>
              </a:rPr>
              <a:t>тысяч рублей; </a:t>
            </a:r>
          </a:p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ru-RU" sz="1300" dirty="0">
                <a:cs typeface="Times New Roman" panose="02020603050405020304" pitchFamily="18" charset="0"/>
              </a:rPr>
              <a:t>П</a:t>
            </a:r>
            <a:r>
              <a:rPr lang="ru-RU" sz="1300" dirty="0" smtClean="0">
                <a:cs typeface="Times New Roman" panose="02020603050405020304" pitchFamily="18" charset="0"/>
              </a:rPr>
              <a:t>редоставление </a:t>
            </a:r>
            <a:r>
              <a:rPr lang="ru-RU" sz="1300" dirty="0">
                <a:cs typeface="Times New Roman" panose="02020603050405020304" pitchFamily="18" charset="0"/>
              </a:rPr>
              <a:t>субсидии на возмещение расходов по проведение государственной экспертизы достоверности стоимости сметной документации на выполнение работ по ремонту фасада и кровли Дома Культуры </a:t>
            </a:r>
            <a:r>
              <a:rPr lang="ru-RU" sz="1300" b="1" i="1" dirty="0">
                <a:cs typeface="Times New Roman" panose="02020603050405020304" pitchFamily="18" charset="0"/>
              </a:rPr>
              <a:t>– 130 тысяч 065 </a:t>
            </a:r>
            <a:r>
              <a:rPr lang="ru-RU" sz="1300" b="1" i="1" dirty="0" smtClean="0">
                <a:cs typeface="Times New Roman" panose="02020603050405020304" pitchFamily="18" charset="0"/>
              </a:rPr>
              <a:t>рублей.</a:t>
            </a:r>
            <a:endParaRPr lang="ru-RU" sz="1300" b="1" i="1" dirty="0"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endParaRPr lang="ru-RU" sz="1000" b="1" i="1" dirty="0" smtClean="0">
              <a:cs typeface="Times New Roman" panose="02020603050405020304" pitchFamily="18" charset="0"/>
            </a:endParaRPr>
          </a:p>
          <a:p>
            <a:pPr algn="ctr">
              <a:lnSpc>
                <a:spcPct val="114000"/>
              </a:lnSpc>
            </a:pPr>
            <a:r>
              <a:rPr lang="ru-RU" sz="1300" b="1" i="1" dirty="0"/>
              <a:t>Подпрограмма: «Развитие физической культуры и массового спорта</a:t>
            </a:r>
            <a:r>
              <a:rPr lang="ru-RU" sz="1300" b="1" i="1" dirty="0" smtClean="0"/>
              <a:t>»</a:t>
            </a:r>
            <a:endParaRPr lang="ru-RU" sz="1300" b="1" i="1" dirty="0"/>
          </a:p>
          <a:p>
            <a:pPr algn="just">
              <a:lnSpc>
                <a:spcPct val="114000"/>
              </a:lnSpc>
            </a:pPr>
            <a:r>
              <a:rPr lang="ru-RU" sz="1300" dirty="0" smtClean="0"/>
              <a:t>Предоставление </a:t>
            </a:r>
            <a:r>
              <a:rPr lang="ru-RU" sz="1300" dirty="0"/>
              <a:t>субсидии МБУ «КСК г. Светогорска» на проведение занятий физкультурно-спортивной направленности по месту проживания граждан, а также на организацию и проведение официальных физкультурных (физкультурно-оздоровительных) мероприятий  </a:t>
            </a:r>
            <a:r>
              <a:rPr lang="ru-RU" sz="1300" b="1" i="1" dirty="0"/>
              <a:t>– 14 миллионов 325 тысяч 530 рублей.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9" y="1890699"/>
            <a:ext cx="1311638" cy="8197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4" y="4205909"/>
            <a:ext cx="1303378" cy="8685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7" y="3061759"/>
            <a:ext cx="1287835" cy="8582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97" y="5425774"/>
            <a:ext cx="1276115" cy="85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69630"/>
      </p:ext>
    </p:extLst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1352" name="Group 15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485372076"/>
              </p:ext>
            </p:extLst>
          </p:nvPr>
        </p:nvGraphicFramePr>
        <p:xfrm>
          <a:off x="0" y="1"/>
          <a:ext cx="9144000" cy="6858001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7929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05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Непрограммные расходы 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39" marR="91439" marT="45706" marB="45706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Бюджетные назначения, </a:t>
                      </a: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руб.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06" marB="45706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Функционирование представительных органов  местного самоуправления (Совет депутатов МО «СГП»)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1 275 818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06" marB="45706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Содержание органов местного самоуправления администрации МО «СГП»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15 378 437</a:t>
                      </a:r>
                      <a:endParaRPr kumimoji="0" lang="en-US" sz="11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91439" marR="91439" marT="45706" marB="45706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Расходы на обеспечение деятельности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отдела по управлению имуществом МО «Светогорское городское поселение»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2 422 595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06" marB="45706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9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Расходы на обеспечение деятельности муниципального учреждения казенного типа «БАХО»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5 250 536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06" marB="45706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Мероприятия в области информационно-коммуникационных технологий и связи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243 288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06" marB="45706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Расходы, связанные с оформлением, содержанием, обслуживанием и ремонтом объектов муниципального имущества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128 714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06" marB="45706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Организация и содержание территорий поселения (МУ «БАХО»)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2 241 467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06" marB="45706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Межбюджетные трансферты бюджету МО «ВРЛО» на осуществление полномочий: в сфере градостроительства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842 175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06" marB="45706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 подготовке документов для присвоения адресов объектам адресации, аннулированию адресов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4 275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06" marB="45706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4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приватизацию жилых помещений, находящихся в собственности МО «СГП»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116 250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06" marB="45706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37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 организации ритуальных услуг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154 200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06" marB="45706" anchor="ctr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 внешнему муниципальному финансовому контролю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35 925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06" marB="45706" anchor="ctr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9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Осуществление полномочий по участию в предупреждении чрезвычайных ситуаций в границах муниципального образования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260 850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06" marB="45706" anchor="ctr" horzOverflow="overflow"/>
                </a:tc>
                <a:extLst>
                  <a:ext uri="{0D108BD9-81ED-4DB2-BD59-A6C34878D82A}">
                    <a16:rowId xmlns:a16="http://schemas.microsoft.com/office/drawing/2014/main" val="3072670925"/>
                  </a:ext>
                </a:extLst>
              </a:tr>
              <a:tr h="494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Расходы, производимые за счет средств федерального бюджета на осуществляющих полномочия по первичному воинскому учету на территории, где отсутствует военные комиссариаты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498 760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06" marB="45706" anchor="ctr" horzOverflow="overflow"/>
                </a:tc>
                <a:extLst>
                  <a:ext uri="{0D108BD9-81ED-4DB2-BD59-A6C34878D82A}">
                    <a16:rowId xmlns:a16="http://schemas.microsoft.com/office/drawing/2014/main" val="415259835"/>
                  </a:ext>
                </a:extLst>
              </a:tr>
              <a:tr h="442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Расходы, производимые за счет средств областного бюджета, в сфере профилактики безнадзорности и правонарушений несовершеннолетних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1 276 244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06" marB="45706" anchor="ctr"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097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Расходы, производимые за счет средств областного бюджета, в сфере административных правоотношений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5 953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06" marB="45706" anchor="ctr"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42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Доплаты к пенсиям муниципальных служащих на основании Федерального закона от 02.03.2007г. №25-фз «О муниципальной службе в РФ и Областной закона от 25.11.2002г. №52-оз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2 176 024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06" marB="45706" anchor="ctr"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84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Уплата сборов, штрафов и пени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1 526 731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06" marB="45706" anchor="ctr" horzOverflow="overflow"/>
                </a:tc>
                <a:extLst>
                  <a:ext uri="{0D108BD9-81ED-4DB2-BD59-A6C34878D82A}">
                    <a16:rowId xmlns:a16="http://schemas.microsoft.com/office/drawing/2014/main" val="317500849"/>
                  </a:ext>
                </a:extLst>
              </a:tr>
              <a:tr h="36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ИТОГО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33 838 242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06" marB="45706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991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77665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9432"/>
            <a:ext cx="9144000" cy="7560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19184" y="2060848"/>
            <a:ext cx="8929687" cy="255454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Исполнение </a:t>
            </a:r>
            <a:r>
              <a:rPr lang="ru-RU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бюджета муниципального образования «Светогорское городское поселение» </a:t>
            </a:r>
            <a:r>
              <a:rPr lang="ru-RU" sz="40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 9 месяцев 2021 </a:t>
            </a: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года</a:t>
            </a:r>
            <a:endParaRPr lang="ru-RU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692696"/>
            <a:ext cx="936104" cy="1155684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691680" y="404813"/>
            <a:ext cx="7201495" cy="1143000"/>
          </a:xfrm>
        </p:spPr>
        <p:txBody>
          <a:bodyPr>
            <a:normAutofit fontScale="90000"/>
          </a:bodyPr>
          <a:lstStyle/>
          <a:p>
            <a:r>
              <a:rPr lang="ru-RU" altLang="ru-RU" sz="40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Исполнение бюджета осуществлялось в соответствии с</a:t>
            </a:r>
          </a:p>
        </p:txBody>
      </p:sp>
      <p:sp>
        <p:nvSpPr>
          <p:cNvPr id="6147" name="Объект 9"/>
          <p:cNvSpPr>
            <a:spLocks noGrp="1"/>
          </p:cNvSpPr>
          <p:nvPr>
            <p:ph idx="1"/>
          </p:nvPr>
        </p:nvSpPr>
        <p:spPr>
          <a:xfrm>
            <a:off x="359185" y="1968649"/>
            <a:ext cx="8425630" cy="40324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положением о бюджетном процессе в муниципальном образовании «Светогорское городское поселение»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решением Совета депутатов МО «Светогорское городское поселение» № 40 от 08 декабря 2020 года «О бюджете муниципального образования «Светогорское городское поселение» Выборгского района Ленинградской области на 2021 год и на плановый период 2022 и 2023 годов» с последующими изменениями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сводной бюджетной росписью и утвержденными лимитами бюджетных обязательств</a:t>
            </a:r>
          </a:p>
          <a:p>
            <a:endParaRPr lang="ru-RU" alt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31" y="334958"/>
            <a:ext cx="1038994" cy="1282709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141475" y="4015196"/>
            <a:ext cx="537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133 миллионов 800 тысяч 080 рублей</a:t>
            </a:r>
            <a:endParaRPr lang="ru-R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26538182"/>
              </p:ext>
            </p:extLst>
          </p:nvPr>
        </p:nvGraphicFramePr>
        <p:xfrm>
          <a:off x="1404408" y="765724"/>
          <a:ext cx="7272048" cy="324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11" y="4365104"/>
            <a:ext cx="4176463" cy="256951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1361"/>
            <a:ext cx="1008112" cy="12445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4660192"/>
            <a:ext cx="3271693" cy="207237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79"/>
            <a:ext cx="1008112" cy="124458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1361"/>
            <a:ext cx="1008112" cy="124458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275826" y="158395"/>
            <a:ext cx="77768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Доходы бюджета</a:t>
            </a:r>
            <a:endParaRPr lang="ru-RU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77380" y="158395"/>
            <a:ext cx="77768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Доходы бюджета</a:t>
            </a:r>
            <a:endParaRPr lang="ru-RU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01490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453905"/>
              </p:ext>
            </p:extLst>
          </p:nvPr>
        </p:nvGraphicFramePr>
        <p:xfrm>
          <a:off x="326038" y="1124744"/>
          <a:ext cx="8603440" cy="54108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53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3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072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Исполнение доходной части бюджета</a:t>
                      </a:r>
                      <a:endParaRPr lang="ru-RU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 gridSpan="4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Налоговые доходы бюджета</a:t>
                      </a:r>
                      <a:endParaRPr kumimoji="0" lang="ru-RU" sz="1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Наименование доходных источников</a:t>
                      </a:r>
                      <a:endParaRPr lang="ru-RU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План на 9 месяцев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2021 года</a:t>
                      </a:r>
                      <a:endParaRPr lang="ru-RU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Исполнено за </a:t>
                      </a:r>
                      <a:b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9 месяцев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2021 года</a:t>
                      </a:r>
                      <a:endParaRPr lang="ru-RU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% исполнения за 9 месяцев 2021 года</a:t>
                      </a:r>
                      <a:endParaRPr lang="ru-RU" b="1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7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Налог на доходы физических лиц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   </a:t>
                      </a:r>
                      <a:r>
                        <a:rPr lang="ru-RU" sz="1400" u="none" strike="noStrike" dirty="0" smtClean="0">
                          <a:effectLst/>
                        </a:rPr>
                        <a:t>41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746 348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</a:rPr>
                        <a:t>44 490 242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107%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2 152 506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2 152 506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Единый сельскохозяйственный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налог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41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41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100%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Налог на имущество физических лиц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387 592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387 592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100%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Земельный налог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382 872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8 425 594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</a:rPr>
                        <a:t>132%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88640"/>
            <a:ext cx="1012024" cy="12436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91812" y="274432"/>
            <a:ext cx="77768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Доходы бюджета</a:t>
            </a:r>
            <a:endParaRPr lang="ru-RU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417958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tile tx="38100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317978"/>
              </p:ext>
            </p:extLst>
          </p:nvPr>
        </p:nvGraphicFramePr>
        <p:xfrm>
          <a:off x="258720" y="692696"/>
          <a:ext cx="8649680" cy="5760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53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9642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Исполнение доходной части бюджета</a:t>
                      </a:r>
                      <a:endParaRPr lang="ru-RU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20">
                <a:tc gridSpan="4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Неналоговые доходы бюджета</a:t>
                      </a:r>
                      <a:endParaRPr kumimoji="0" lang="ru-RU" sz="1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Наименование доходных источников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План на 9 месяцев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2021 года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Исполнено за</a:t>
                      </a:r>
                      <a:b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9 месяцев 2021 года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% исполнения за</a:t>
                      </a:r>
                      <a:b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9 месяцев 2021 года</a:t>
                      </a:r>
                      <a:endParaRPr lang="ru-RU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Арендная плата за земельные участки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7 493 847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7</a:t>
                      </a:r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</a:rPr>
                        <a:t>493 847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1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 Доходы от сдачи в аренду     имущества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2 692 371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2 699 921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r>
                        <a:rPr lang="ru-RU" sz="1200" u="none" strike="noStrike" dirty="0" smtClean="0">
                          <a:effectLst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2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Доходы от перечисления части прибыли муниципальных унитарных предприятий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9645655"/>
                  </a:ext>
                </a:extLst>
              </a:tr>
              <a:tr h="5292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Прочие доходы от использования имущества, находящегося в собственности городских поселений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3 494 158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3 494 158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прочие доходы от компенсации затрат бюджетов городских поселений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55 150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1121595"/>
                  </a:ext>
                </a:extLst>
              </a:tr>
              <a:tr h="381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доходы от продажи квартир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699 197</a:t>
                      </a:r>
                      <a:endParaRPr lang="ru-RU" sz="1200" u="none" strike="noStrike" baseline="0" dirty="0" smtClean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доходы от продажи имущества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1 342 955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baseline="0" dirty="0" smtClean="0">
                          <a:effectLst/>
                          <a:latin typeface="+mn-lt"/>
                        </a:rPr>
                        <a:t>1 342 955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доходы от продажи земельных участков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214 059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baseline="0" dirty="0" smtClean="0">
                          <a:effectLst/>
                          <a:latin typeface="+mn-lt"/>
                        </a:rPr>
                        <a:t>1 550 905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24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Административные штрафы, неустойки, пени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8 830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20 556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6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Прочие неналоговые доходы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500 000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1 029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360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20" y="97850"/>
            <a:ext cx="1018120" cy="12436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59140" y="66398"/>
            <a:ext cx="2625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Доходы бюджета</a:t>
            </a: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386206"/>
              </p:ext>
            </p:extLst>
          </p:nvPr>
        </p:nvGraphicFramePr>
        <p:xfrm>
          <a:off x="143507" y="1091047"/>
          <a:ext cx="8856985" cy="55254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6525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Исполнение доходной части бюджета</a:t>
                      </a:r>
                      <a:endParaRPr lang="ru-RU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148">
                <a:tc gridSpan="4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Безвозмездные поступления бюджета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951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Наименование доходных источников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План на 9 месяцев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2021 года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Исполнено за</a:t>
                      </a:r>
                      <a:b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9 месяцев 2021 года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% исполнения за</a:t>
                      </a:r>
                      <a:b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9 месяцев 2021 года</a:t>
                      </a:r>
                      <a:endParaRPr lang="ru-RU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95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+mn-lt"/>
                        </a:rPr>
                        <a:t>Дотации бюджетам городских поселений на выравнивание бюджетной обеспеченности из бюджета субъекта РФ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31 881 330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31 881 330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субсидии на реализацию программы по переселению граждан из аварийного жилищного фонда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68 805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68 805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180319"/>
                  </a:ext>
                </a:extLst>
              </a:tr>
              <a:tr h="352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Прочие субсидии бюджетам городских поселений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10 248 765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10 248 765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512"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Субсидии бюджетам городских поселений на реализацию программ формирования современной городской среды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16 849 584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16 849 584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8192657"/>
                  </a:ext>
                </a:extLst>
              </a:tr>
              <a:tr h="3675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Субвенции бюджетам городских поселений на осуществление первичного воинского учета на территориях, где отсутствуют военные комиссариаты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669 000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669 000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8637224"/>
                  </a:ext>
                </a:extLst>
              </a:tr>
              <a:tr h="5196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Субвенции бюджетам городских поселений на выполнение передаваемых полномочий субъектов РФ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1 456 981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1 456 981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51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Доходы бюджетов городских поселений от возврата остатков субсидий, субвенций и иных межбюджетных трансфертов, имеющих целевое назначение, прошлых лет из бюджетов муниципальных районов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 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241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2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Возврат остатков субсидий, субвенций и иных межбюджетных трансфертов, имеющих целевое назначение, прошлых лет из бюджетов городских поселений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- 1 323 650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  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24" y="142953"/>
            <a:ext cx="1018120" cy="12436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63888" y="303134"/>
            <a:ext cx="2625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Доходы бюджета</a:t>
            </a: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33" y="188640"/>
            <a:ext cx="1018120" cy="12436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28" y="188640"/>
            <a:ext cx="1018120" cy="12436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2488" y="330764"/>
            <a:ext cx="7504615" cy="201622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Работа Комиссии по сокращению задолженности по налоговым и неналоговым платежам в бюджет</a:t>
            </a:r>
            <a:br>
              <a:rPr lang="ru-RU" sz="32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МО «Светогорское городское поселение» </a:t>
            </a:r>
            <a:endParaRPr lang="ru-RU" sz="32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797833"/>
              </p:ext>
            </p:extLst>
          </p:nvPr>
        </p:nvGraphicFramePr>
        <p:xfrm>
          <a:off x="682621" y="2672712"/>
          <a:ext cx="7918648" cy="15974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69976">
                  <a:extLst>
                    <a:ext uri="{9D8B030D-6E8A-4147-A177-3AD203B41FA5}">
                      <a16:colId xmlns:a16="http://schemas.microsoft.com/office/drawing/2014/main" val="2963962802"/>
                    </a:ext>
                  </a:extLst>
                </a:gridCol>
                <a:gridCol w="1709486">
                  <a:extLst>
                    <a:ext uri="{9D8B030D-6E8A-4147-A177-3AD203B41FA5}">
                      <a16:colId xmlns:a16="http://schemas.microsoft.com/office/drawing/2014/main" val="940398848"/>
                    </a:ext>
                  </a:extLst>
                </a:gridCol>
                <a:gridCol w="2359524">
                  <a:extLst>
                    <a:ext uri="{9D8B030D-6E8A-4147-A177-3AD203B41FA5}">
                      <a16:colId xmlns:a16="http://schemas.microsoft.com/office/drawing/2014/main" val="1033384497"/>
                    </a:ext>
                  </a:extLst>
                </a:gridCol>
                <a:gridCol w="1979662">
                  <a:extLst>
                    <a:ext uri="{9D8B030D-6E8A-4147-A177-3AD203B41FA5}">
                      <a16:colId xmlns:a16="http://schemas.microsoft.com/office/drawing/2014/main" val="404611309"/>
                    </a:ext>
                  </a:extLst>
                </a:gridCol>
              </a:tblGrid>
              <a:tr h="684362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 направленных претензий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 проведенных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заседаний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Результаты погашения задолженности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77497"/>
                  </a:ext>
                </a:extLst>
              </a:tr>
              <a:tr h="230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 претензий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Сумма (руб.)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868090"/>
                  </a:ext>
                </a:extLst>
              </a:tr>
              <a:tr h="615888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207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92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886 329</a:t>
                      </a:r>
                      <a:endParaRPr lang="ru-RU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5265820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56" y="332656"/>
            <a:ext cx="1018120" cy="1243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887" y="4375939"/>
            <a:ext cx="444438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9861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049774" y="188640"/>
            <a:ext cx="7956376" cy="1152128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расходов бюджета </a:t>
            </a:r>
            <a:br>
              <a:rPr lang="ru-RU" altLang="ru-RU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«Светогорское городское поселение»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1996126"/>
              </p:ext>
            </p:extLst>
          </p:nvPr>
        </p:nvGraphicFramePr>
        <p:xfrm>
          <a:off x="685800" y="1484784"/>
          <a:ext cx="77724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714" y="243620"/>
            <a:ext cx="1018120" cy="12436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88024" y="220486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33 миллиона 838 </a:t>
            </a:r>
            <a:r>
              <a:rPr lang="ru-RU" sz="2000" b="1" dirty="0"/>
              <a:t>тысяч </a:t>
            </a:r>
            <a:r>
              <a:rPr lang="ru-RU" sz="2000" b="1" dirty="0" smtClean="0"/>
              <a:t>242 рубля</a:t>
            </a:r>
            <a:endParaRPr lang="ru-RU" sz="20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89" name="Rectangle 48"/>
          <p:cNvSpPr>
            <a:spLocks noGrp="1" noChangeArrowheads="1"/>
          </p:cNvSpPr>
          <p:nvPr>
            <p:ph type="title"/>
          </p:nvPr>
        </p:nvSpPr>
        <p:spPr>
          <a:xfrm>
            <a:off x="1475656" y="271794"/>
            <a:ext cx="7560840" cy="121424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ru-RU" alt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МП «Основные направления осуществления управленческой деятельности и развитие муниципальной службы </a:t>
            </a:r>
            <a:br>
              <a:rPr lang="ru-RU" alt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alt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муниципальном образовании «Светогорское городское поселение» Выборгского района Ленинградской области»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68" y="404664"/>
            <a:ext cx="1018120" cy="1243692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2627784" y="1682505"/>
            <a:ext cx="4680520" cy="3968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664 тысячи 509 рублей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47664" y="2241650"/>
            <a:ext cx="748883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ru-RU" sz="1600" dirty="0"/>
              <a:t>Техническое сопровождение и обеспечение доступа информационному ресурсу «Адресный план поселения» – </a:t>
            </a:r>
            <a:r>
              <a:rPr lang="ru-RU" sz="1600" b="1" i="1" dirty="0" smtClean="0"/>
              <a:t>64 тысячи 272 рубля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ru-RU" sz="1550" dirty="0"/>
              <a:t>Информационное обслуживание СПС Консультант Плюс – </a:t>
            </a:r>
            <a:r>
              <a:rPr lang="ru-RU" sz="1550" b="1" i="1" dirty="0" smtClean="0"/>
              <a:t>52 тысячи рублей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ru-RU" sz="1600" dirty="0"/>
              <a:t>Д</a:t>
            </a:r>
            <a:r>
              <a:rPr lang="ru-RU" sz="1600" dirty="0" smtClean="0"/>
              <a:t>испансеризация </a:t>
            </a:r>
            <a:r>
              <a:rPr lang="ru-RU" sz="1600" dirty="0"/>
              <a:t>муниципальных служащих – </a:t>
            </a:r>
            <a:r>
              <a:rPr lang="ru-RU" sz="1600" b="1" i="1" dirty="0"/>
              <a:t>88 тысяч 192 рубля</a:t>
            </a:r>
            <a:endParaRPr lang="ru-RU" sz="1600" b="1" i="1" dirty="0" smtClean="0"/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ru-RU" sz="1600" dirty="0"/>
              <a:t>Услуги по сервисному обслуживанию компьютерной техники, оборудования, офисной техники, АТС – </a:t>
            </a:r>
            <a:r>
              <a:rPr lang="ru-RU" sz="1600" b="1" i="1" dirty="0" smtClean="0"/>
              <a:t>305 тысяч 525 рублей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ru-RU" sz="1600" dirty="0" smtClean="0"/>
              <a:t>Оказание услуг </a:t>
            </a:r>
            <a:r>
              <a:rPr lang="ru-RU" sz="1600" dirty="0"/>
              <a:t>по </a:t>
            </a:r>
            <a:r>
              <a:rPr lang="ru-RU" sz="1600" dirty="0" smtClean="0"/>
              <a:t>комплексному обслуживанию информационной системы    1С Бухгалтерия-8 </a:t>
            </a:r>
            <a:r>
              <a:rPr lang="ru-RU" sz="1600" dirty="0"/>
              <a:t>– </a:t>
            </a:r>
            <a:r>
              <a:rPr lang="ru-RU" sz="1600" b="1" i="1" dirty="0" smtClean="0"/>
              <a:t>93 тысячи 270 рублей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ru-RU" sz="1600" dirty="0" smtClean="0"/>
              <a:t>Обслуживание ранее </a:t>
            </a:r>
            <a:r>
              <a:rPr lang="ru-RU" sz="1600" dirty="0"/>
              <a:t>установленных систем </a:t>
            </a:r>
            <a:r>
              <a:rPr lang="ru-RU" sz="1600" dirty="0" smtClean="0"/>
              <a:t>АЦК – </a:t>
            </a:r>
            <a:r>
              <a:rPr lang="ru-RU" sz="1600" b="1" i="1" dirty="0" smtClean="0"/>
              <a:t>61 тысяча 250 рублей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7" y="2348880"/>
            <a:ext cx="1532601" cy="153260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22818"/>
            <a:ext cx="1552362" cy="155236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19583</TotalTime>
  <Words>1523</Words>
  <Application>Microsoft Office PowerPoint</Application>
  <PresentationFormat>Экран (4:3)</PresentationFormat>
  <Paragraphs>264</Paragraphs>
  <Slides>17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Исполнение бюджета осуществлялось в соответствии с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Комиссии по сокращению задолженности по налоговым и неналоговым платежам в бюджет МО «Светогорское городское поселение» </vt:lpstr>
      <vt:lpstr>Структура расходов бюджета  МО «Светогорское городское поселение» </vt:lpstr>
      <vt:lpstr>МП «Основные направления осуществления управленческой деятельности и развитие муниципальной службы  в муниципальном образовании «Светогорское городское поселение» Выборгского района Ленинградской области» </vt:lpstr>
      <vt:lpstr>МП «Развитие форм местного самоуправления  и социальной активности населения на территории  МО «Светогорское городское поселение»» </vt:lpstr>
      <vt:lpstr> МП «Безопасность  МО «Светогорское городское поселение»»  </vt:lpstr>
      <vt:lpstr>МП «Развитие и поддержка малого и среднего предпринимательства  в МО «Светогорское городское поселение»» </vt:lpstr>
      <vt:lpstr>МП «Формирование городской среды и обеспечение качественным жильем граждан на территории  МО «Светогорское городское поселение» </vt:lpstr>
      <vt:lpstr>МП «Формирование городской среды и обеспечение качественным жильем граждан на территории  МО «Светогорское городское поселение» </vt:lpstr>
      <vt:lpstr>Муниципальная программа «Развитие культуры, физической культуры и массового спорта, молодёжной политики  МО «Светогорское городское поселение»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Ирина А. Лаврова</cp:lastModifiedBy>
  <cp:revision>1318</cp:revision>
  <cp:lastPrinted>2021-10-05T10:41:45Z</cp:lastPrinted>
  <dcterms:created xsi:type="dcterms:W3CDTF">1601-01-01T00:00:00Z</dcterms:created>
  <dcterms:modified xsi:type="dcterms:W3CDTF">2021-12-07T12:59:51Z</dcterms:modified>
</cp:coreProperties>
</file>